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52.xml" ContentType="application/vnd.openxmlformats-officedocument.presentationml.tags+xml"/>
  <Override PartName="/ppt/notesSlides/notesSlide46.xml" ContentType="application/vnd.openxmlformats-officedocument.presentationml.notesSlide+xml"/>
  <Override PartName="/ppt/tags/tag53.xml" ContentType="application/vnd.openxmlformats-officedocument.presentationml.tags+xml"/>
  <Override PartName="/ppt/notesSlides/notesSlide47.xml" ContentType="application/vnd.openxmlformats-officedocument.presentationml.notesSlide+xml"/>
  <Override PartName="/ppt/tags/tag54.xml" ContentType="application/vnd.openxmlformats-officedocument.presentationml.tags+xml"/>
  <Override PartName="/ppt/notesSlides/notesSlide48.xml" ContentType="application/vnd.openxmlformats-officedocument.presentationml.notesSlide+xml"/>
  <Override PartName="/ppt/tags/tag55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378" r:id="rId3"/>
    <p:sldId id="413" r:id="rId4"/>
    <p:sldId id="486" r:id="rId5"/>
    <p:sldId id="487" r:id="rId6"/>
    <p:sldId id="416" r:id="rId7"/>
    <p:sldId id="484" r:id="rId8"/>
    <p:sldId id="485" r:id="rId9"/>
    <p:sldId id="417" r:id="rId10"/>
    <p:sldId id="488" r:id="rId11"/>
    <p:sldId id="489" r:id="rId12"/>
    <p:sldId id="418" r:id="rId13"/>
    <p:sldId id="490" r:id="rId14"/>
    <p:sldId id="491" r:id="rId15"/>
    <p:sldId id="419" r:id="rId16"/>
    <p:sldId id="420" r:id="rId17"/>
    <p:sldId id="424" r:id="rId18"/>
    <p:sldId id="425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7" r:id="rId29"/>
    <p:sldId id="436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7" r:id="rId38"/>
    <p:sldId id="448" r:id="rId39"/>
    <p:sldId id="450" r:id="rId40"/>
    <p:sldId id="451" r:id="rId41"/>
    <p:sldId id="498" r:id="rId42"/>
    <p:sldId id="452" r:id="rId43"/>
    <p:sldId id="453" r:id="rId44"/>
    <p:sldId id="454" r:id="rId45"/>
    <p:sldId id="455" r:id="rId46"/>
    <p:sldId id="457" r:id="rId47"/>
    <p:sldId id="492" r:id="rId48"/>
    <p:sldId id="459" r:id="rId49"/>
    <p:sldId id="493" r:id="rId50"/>
    <p:sldId id="461" r:id="rId51"/>
    <p:sldId id="494" r:id="rId52"/>
    <p:sldId id="463" r:id="rId53"/>
    <p:sldId id="495" r:id="rId54"/>
    <p:sldId id="496" r:id="rId55"/>
    <p:sldId id="466" r:id="rId56"/>
    <p:sldId id="467" r:id="rId57"/>
    <p:sldId id="468" r:id="rId58"/>
    <p:sldId id="469" r:id="rId59"/>
    <p:sldId id="471" r:id="rId60"/>
    <p:sldId id="472" r:id="rId61"/>
    <p:sldId id="473" r:id="rId62"/>
    <p:sldId id="521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501" r:id="rId73"/>
    <p:sldId id="502" r:id="rId74"/>
    <p:sldId id="503" r:id="rId75"/>
    <p:sldId id="504" r:id="rId76"/>
    <p:sldId id="505" r:id="rId77"/>
    <p:sldId id="506" r:id="rId78"/>
    <p:sldId id="507" r:id="rId79"/>
    <p:sldId id="509" r:id="rId80"/>
    <p:sldId id="508" r:id="rId81"/>
    <p:sldId id="511" r:id="rId82"/>
    <p:sldId id="513" r:id="rId83"/>
    <p:sldId id="512" r:id="rId84"/>
    <p:sldId id="514" r:id="rId85"/>
    <p:sldId id="515" r:id="rId86"/>
    <p:sldId id="516" r:id="rId87"/>
    <p:sldId id="517" r:id="rId88"/>
    <p:sldId id="518" r:id="rId89"/>
    <p:sldId id="520" r:id="rId90"/>
    <p:sldId id="519" r:id="rId91"/>
    <p:sldId id="497" r:id="rId92"/>
    <p:sldId id="500" r:id="rId93"/>
    <p:sldId id="345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>
      <p:cViewPr varScale="1">
        <p:scale>
          <a:sx n="101" d="100"/>
          <a:sy n="101" d="100"/>
        </p:scale>
        <p:origin x="1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97EB7-3166-4B8B-9022-B2EA38B6D9F3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50FC2-D003-4DE3-B0BD-9CC6C62A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014D6F-FB5E-4DCE-87EE-D49DD843E8C0}" type="slidenum">
              <a:rPr lang="en-US" smtClean="0">
                <a:latin typeface="Arial" pitchFamily="34" charset="0"/>
              </a:rPr>
              <a:pPr/>
              <a:t>14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1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557D8E-1280-46E9-95E4-C90B8B6135E1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6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2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E888E33-D95B-4794-8CD7-8C0D9203B465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17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2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80EDAFB-E084-4DAD-8B95-C0779E598F19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18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5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80F174E-9422-4987-82F7-2E47090A4709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19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429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EEF97FF-8810-4BF6-9349-B2743B8CC9BD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20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54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757EFA0-F24A-405F-AD00-7221204F7F2F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1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F782F5-7CC1-4CDB-A8E7-DF7321F629EB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22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40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7B934C-315C-404F-AF03-5BF69706FA20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23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01689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355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F00F7D9-8275-4553-9CA8-68FA933D7C9D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24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17579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FA12E52-3B1D-4680-820C-4EB06AC8DE27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25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915240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570F08C-A929-4DA1-8F1F-7A75B45B0A8D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26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73211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B3902A7-A6B3-4A3C-BDC7-56D9F250E58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27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52139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2C01B8-FC74-4079-8CB0-80262796AAC2}" type="slidenum">
              <a:rPr lang="en-US" smtClean="0">
                <a:latin typeface="Arial" pitchFamily="34" charset="0"/>
              </a:rPr>
              <a:pPr/>
              <a:t>28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6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A4BF03-0F59-41BC-96CC-716FD5C03048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29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2664"/>
            <a:ext cx="5268912" cy="2416175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867780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37CE41-D0F7-4C3E-A06F-F041DB9785D5}" type="slidenum">
              <a:rPr lang="en-US" smtClean="0">
                <a:latin typeface="Arial" pitchFamily="34" charset="0"/>
              </a:rPr>
              <a:pPr/>
              <a:t>30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2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6AAA-A85F-464F-A94C-B4112C418EC8}" type="slidenum">
              <a:rPr lang="en-US" smtClean="0">
                <a:latin typeface="Arial" pitchFamily="34" charset="0"/>
              </a:rPr>
              <a:pPr/>
              <a:t>31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37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71DDA0A-3794-48A2-AA9B-D22735E3CEE2}" type="slidenum">
              <a:rPr lang="en-US" sz="1100" b="1">
                <a:solidFill>
                  <a:srgbClr val="000000"/>
                </a:solidFill>
                <a:latin typeface="Arial" pitchFamily="34" charset="0"/>
              </a:rPr>
              <a:pPr eaLnBrk="0" hangingPunct="0"/>
              <a:t>32</a:t>
            </a:fld>
            <a:endParaRPr lang="en-US" sz="11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76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EC767-435B-4FAA-B870-FC198DBF51CB}" type="slidenum">
              <a:rPr lang="en-US" smtClean="0">
                <a:latin typeface="Arial" pitchFamily="34" charset="0"/>
              </a:rPr>
              <a:pPr/>
              <a:t>33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3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4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C1E9AC7-7DF4-4BA9-9ECD-8159137C2EBF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34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8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35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98438" y="382588"/>
            <a:ext cx="7265988" cy="5451475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4251"/>
            <a:ext cx="5268912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79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36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98438" y="382588"/>
            <a:ext cx="7265988" cy="5451475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7" y="6064251"/>
            <a:ext cx="5268912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72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1124DF-49DD-41D8-8BF7-3EEBAC1C5B6D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37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3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232E209-CDD7-4D98-B7D1-4712DE66494F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38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83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39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57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40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6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41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11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CA17C-70F2-4603-948F-FF49BAC8A6FD}" type="slidenum">
              <a:rPr lang="en-US" smtClean="0">
                <a:latin typeface="Arial" pitchFamily="34" charset="0"/>
              </a:rPr>
              <a:pPr/>
              <a:t>42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7968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95B86-F1D8-4A05-8ADE-F0149D50252B}" type="slidenum">
              <a:rPr lang="en-US" smtClean="0">
                <a:latin typeface="Arial" pitchFamily="34" charset="0"/>
              </a:rPr>
              <a:pPr/>
              <a:t>43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8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913A7E-5702-48FD-B270-583A57BE393F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35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CCF731-CABE-469D-9BAB-14EA7527B8A4}" type="slidenum">
              <a:rPr lang="en-US" smtClean="0">
                <a:latin typeface="Arial" pitchFamily="34" charset="0"/>
              </a:rPr>
              <a:pPr/>
              <a:t>44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8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822A40-FEB8-42F7-A169-8A87D6A0667B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46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12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822A40-FEB8-42F7-A169-8A87D6A0667B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47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153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8665FC5-4296-449E-95C1-239912457C75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48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8665FC5-4296-449E-95C1-239912457C75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49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13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3F8B915-8E6F-41F6-BF17-53B70E73CDDC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50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13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3F8B915-8E6F-41F6-BF17-53B70E73CDDC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51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753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E3A1EE6-2C98-4F16-BE92-20C3120C960B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52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87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E3A1EE6-2C98-4F16-BE92-20C3120C960B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53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86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730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DE49D-63F9-47A7-9F71-35187AB892C5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55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419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1D25F-A7DB-4C18-9E19-03EFDA3BA889}" type="slidenum">
              <a:rPr lang="en-US" smtClean="0">
                <a:latin typeface="Arial" pitchFamily="34" charset="0"/>
              </a:rPr>
              <a:pPr/>
              <a:t>56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70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87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002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1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57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154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582063-4F35-409C-94DD-41B4D3EAF139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63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64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95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CF7B8A-6B08-478B-98D3-37BEAA9C310C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65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01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49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6748A-53B7-40C1-A801-6CB9FF0B8A08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62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73FCC-15C8-4946-B2B5-4872FDAC1DD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67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27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73FCC-15C8-4946-B2B5-4872FDAC1DD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68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9154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5D190D-597E-4546-8EDD-C61E6978EC39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69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500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7E7CD-12D6-4BC6-8B00-226F0BB3F85A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70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599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2777A-900E-4AD7-AD42-49E8A8D7FDEE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71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6659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644CE7-A063-41D2-8262-66E89351CFD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8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7E707-F27B-4BF8-BBE0-FF18D093C134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7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7E707-F27B-4BF8-BBE0-FF18D093C134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4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014D6F-FB5E-4DCE-87EE-D49DD843E8C0}" type="slidenum">
              <a:rPr lang="en-US" smtClean="0">
                <a:latin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2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08/29/19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CSCI 631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A247-5E83-4477-86C5-BD76B2F0E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92F1E-6CAA-2841-9DAE-59D19825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A5E81-0AAC-814C-9864-F7C4B9A7260E}"/>
              </a:ext>
            </a:extLst>
          </p:cNvPr>
          <p:cNvSpPr txBox="1"/>
          <p:nvPr userDrawn="1"/>
        </p:nvSpPr>
        <p:spPr>
          <a:xfrm>
            <a:off x="7620000" y="64286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Page </a:t>
            </a:r>
            <a:fld id="{30F29326-EA93-604E-BD37-3FF544B40D21}" type="slidenum">
              <a:rPr lang="en-US" sz="1200" b="0" smtClean="0"/>
              <a:t>‹#›</a:t>
            </a:fld>
            <a:r>
              <a:rPr lang="en-US" sz="1200" b="0" dirty="0"/>
              <a:t> of 93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57304-04B7-4A46-A733-C8A230546B66}"/>
              </a:ext>
            </a:extLst>
          </p:cNvPr>
          <p:cNvSpPr txBox="1"/>
          <p:nvPr userDrawn="1"/>
        </p:nvSpPr>
        <p:spPr>
          <a:xfrm>
            <a:off x="3657600" y="6428601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CSCI 631 – Lecture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E8417-4AE9-594D-96BB-9DEE188DB19C}"/>
              </a:ext>
            </a:extLst>
          </p:cNvPr>
          <p:cNvSpPr txBox="1"/>
          <p:nvPr userDrawn="1"/>
        </p:nvSpPr>
        <p:spPr>
          <a:xfrm>
            <a:off x="457200" y="642860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09/03/19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wogu@buffal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41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40.png"/><Relationship Id="rId5" Type="http://schemas.openxmlformats.org/officeDocument/2006/relationships/tags" Target="../tags/tag23.xml"/><Relationship Id="rId10" Type="http://schemas.openxmlformats.org/officeDocument/2006/relationships/image" Target="../media/image35.png"/><Relationship Id="rId4" Type="http://schemas.openxmlformats.org/officeDocument/2006/relationships/tags" Target="../tags/tag22.xml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4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8.xml"/><Relationship Id="rId10" Type="http://schemas.openxmlformats.org/officeDocument/2006/relationships/image" Target="../media/image41.png"/><Relationship Id="rId4" Type="http://schemas.openxmlformats.org/officeDocument/2006/relationships/tags" Target="../tags/tag27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1.xml"/><Relationship Id="rId7" Type="http://schemas.openxmlformats.org/officeDocument/2006/relationships/image" Target="../media/image3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32.xm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38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6.png"/><Relationship Id="rId5" Type="http://schemas.openxmlformats.org/officeDocument/2006/relationships/tags" Target="../tags/tag37.xml"/><Relationship Id="rId10" Type="http://schemas.openxmlformats.org/officeDocument/2006/relationships/image" Target="../media/image41.png"/><Relationship Id="rId4" Type="http://schemas.openxmlformats.org/officeDocument/2006/relationships/tags" Target="../tags/tag36.xml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9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6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5" Type="http://schemas.openxmlformats.org/officeDocument/2006/relationships/tags" Target="../tags/tag43.xml"/><Relationship Id="rId10" Type="http://schemas.openxmlformats.org/officeDocument/2006/relationships/image" Target="../media/image66.png"/><Relationship Id="rId4" Type="http://schemas.openxmlformats.org/officeDocument/2006/relationships/tags" Target="../tags/tag42.xml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48.xml"/><Relationship Id="rId7" Type="http://schemas.openxmlformats.org/officeDocument/2006/relationships/image" Target="../media/image6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49.xml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77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wmf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err="1"/>
              <a:t>Ifeoma</a:t>
            </a:r>
            <a:r>
              <a:rPr lang="en-US" dirty="0"/>
              <a:t> Nwogu</a:t>
            </a:r>
          </a:p>
          <a:p>
            <a:r>
              <a:rPr lang="en-US" dirty="0" err="1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7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discrete functions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Cartesian coordinates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8940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9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Images as functions</a:t>
            </a:r>
          </a:p>
          <a:p>
            <a:r>
              <a:rPr lang="en-US" sz="4000" dirty="0"/>
              <a:t>Linear filters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Convolution and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3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Filtering:</a:t>
            </a:r>
          </a:p>
          <a:p>
            <a:pPr lvl="1"/>
            <a:r>
              <a:rPr lang="en-US" sz="3200" dirty="0"/>
              <a:t>Form a new image whose pixels are a combination original pixel values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Goals:</a:t>
            </a:r>
          </a:p>
          <a:p>
            <a:pPr lvl="1"/>
            <a:r>
              <a:rPr lang="en-US" sz="3200" dirty="0"/>
              <a:t>Extract useful information from the images</a:t>
            </a:r>
          </a:p>
          <a:p>
            <a:pPr lvl="2"/>
            <a:r>
              <a:rPr lang="en-US" sz="2800" dirty="0"/>
              <a:t>Features (edges, corners, blobs…)</a:t>
            </a:r>
          </a:p>
          <a:p>
            <a:pPr lvl="1"/>
            <a:r>
              <a:rPr lang="en-US" sz="3200" dirty="0"/>
              <a:t>Modify or enhance image properties:</a:t>
            </a:r>
          </a:p>
          <a:p>
            <a:pPr lvl="2"/>
            <a:r>
              <a:rPr lang="en-US" sz="2800" dirty="0"/>
              <a:t>super-­resolution; in-painting; de­‐noising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781050"/>
            <a:ext cx="86487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7821613" y="6569075"/>
            <a:ext cx="13223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/>
              <a:t>Source: F.F. Li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29C99-3282-4743-AE4D-E9C9F40FA0A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EDCC-F47A-4C4B-A270-35C9F053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268928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1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2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3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4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295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Motivation: noise reduction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65163" y="4265612"/>
            <a:ext cx="7772400" cy="17541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 can measure </a:t>
            </a:r>
            <a:r>
              <a:rPr lang="en-US" sz="2400" b="1" dirty="0"/>
              <a:t>noise</a:t>
            </a:r>
            <a:r>
              <a:rPr lang="en-US" sz="2400" dirty="0"/>
              <a:t> in multiple images of the same static scene.</a:t>
            </a:r>
          </a:p>
          <a:p>
            <a:r>
              <a:rPr lang="en-US" sz="2400" dirty="0"/>
              <a:t>How could we reduce the noise, i.e., give an estimate of the true intensities?</a:t>
            </a:r>
          </a:p>
          <a:p>
            <a:r>
              <a:rPr lang="en-US" sz="2400" b="1" dirty="0"/>
              <a:t>What if there’s only one image?</a:t>
            </a:r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8" cstate="print"/>
          <a:srcRect l="5441" r="6235"/>
          <a:stretch>
            <a:fillRect/>
          </a:stretch>
        </p:blipFill>
        <p:spPr bwMode="auto">
          <a:xfrm>
            <a:off x="3732213" y="1566863"/>
            <a:ext cx="5229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301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8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/>
              <a:t>Common types of noise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2138" y="1384300"/>
            <a:ext cx="3432175" cy="4114800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>
                <a:cs typeface="Arial" pitchFamily="34" charset="0"/>
              </a:rPr>
              <a:t>Salt and pepper noise</a:t>
            </a:r>
            <a:r>
              <a:rPr lang="en-US" sz="2000">
                <a:cs typeface="Arial" pitchFamily="34" charset="0"/>
              </a:rPr>
              <a:t>: random occurrences of   black and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>
                <a:cs typeface="Arial" pitchFamily="34" charset="0"/>
              </a:rPr>
              <a:t>Impulse noise: </a:t>
            </a:r>
            <a:r>
              <a:rPr lang="en-US" sz="2000">
                <a:cs typeface="Arial" pitchFamily="34" charset="0"/>
              </a:rPr>
              <a:t>random occurrences of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>
                <a:cs typeface="Arial" pitchFamily="34" charset="0"/>
              </a:rPr>
              <a:t>Gaussian noise</a:t>
            </a:r>
            <a:r>
              <a:rPr lang="en-US" sz="2000">
                <a:cs typeface="Arial" pitchFamily="34" charset="0"/>
              </a:rPr>
              <a:t>: variations in intensity drawn from a Gaussian normal distribution</a:t>
            </a:r>
            <a:endParaRPr lang="en-US" sz="2000" b="1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/>
          </a:p>
        </p:txBody>
      </p:sp>
      <p:pic>
        <p:nvPicPr>
          <p:cNvPr id="13316" name="Picture 5" descr="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1201738"/>
            <a:ext cx="4243388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7821613" y="6569075"/>
            <a:ext cx="28114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/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4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09575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/>
              <a:t>Gaussian noise</a:t>
            </a:r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7712075" y="6569075"/>
            <a:ext cx="28114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Fig: M. Hebert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5625" y="800100"/>
            <a:ext cx="6813550" cy="5229225"/>
            <a:chOff x="-101664" y="1201707"/>
            <a:chExt cx="6813550" cy="5229225"/>
          </a:xfrm>
        </p:grpSpPr>
        <p:pic>
          <p:nvPicPr>
            <p:cNvPr id="143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3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sp>
        <p:nvSpPr>
          <p:cNvPr id="14341" name="TextBox 7"/>
          <p:cNvSpPr txBox="1">
            <a:spLocks noChangeArrowheads="1"/>
          </p:cNvSpPr>
          <p:nvPr/>
        </p:nvSpPr>
        <p:spPr bwMode="auto">
          <a:xfrm>
            <a:off x="2636838" y="5940425"/>
            <a:ext cx="456406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latin typeface="Courier New" pitchFamily="49" charset="0"/>
                <a:cs typeface="Courier New" pitchFamily="49" charset="0"/>
              </a:rPr>
              <a:t>&gt;&gt; noise = randn(size(im)).*sigma;</a:t>
            </a:r>
          </a:p>
          <a:p>
            <a:endParaRPr lang="en-US" sz="1400">
              <a:latin typeface="Courier New" pitchFamily="49" charset="0"/>
              <a:cs typeface="Courier New" pitchFamily="49" charset="0"/>
            </a:endParaRPr>
          </a:p>
          <a:p>
            <a:r>
              <a:rPr lang="en-US" sz="1400">
                <a:latin typeface="Courier New" pitchFamily="49" charset="0"/>
                <a:cs typeface="Courier New" pitchFamily="49" charset="0"/>
              </a:rPr>
              <a:t>&gt;&gt; output = im + noise;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F007-E765-4686-B4B5-DA309EF581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3CD6-AA7A-C04A-A3A2-BAF200D0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173250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0"/>
            <a:ext cx="548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12725" y="2200275"/>
            <a:ext cx="123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" pitchFamily="18" charset="0"/>
              </a:rPr>
              <a:t>sigma=1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7467600" y="762000"/>
            <a:ext cx="1524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</a:rPr>
              <a:t>Effect of sigma on Gaussian noise:</a:t>
            </a:r>
          </a:p>
          <a:p>
            <a:pPr eaLnBrk="0" hangingPunct="0"/>
            <a:endParaRPr lang="en-US">
              <a:solidFill>
                <a:srgbClr val="000000"/>
              </a:solidFill>
            </a:endParaRPr>
          </a:p>
          <a:p>
            <a:pPr eaLnBrk="0" hangingPunct="0"/>
            <a:r>
              <a:rPr lang="en-US">
                <a:solidFill>
                  <a:srgbClr val="000000"/>
                </a:solidFill>
              </a:rPr>
              <a:t>This shows the noise values added to the raw intensities of an image.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29C99-3282-4743-AE4D-E9C9F40FA0A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4B04A-B265-6B4C-8971-48D5B037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5954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1638" y="0"/>
            <a:ext cx="548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34950" y="2232025"/>
            <a:ext cx="1389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" pitchFamily="18" charset="0"/>
              </a:rPr>
              <a:t>sigma=16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7467600" y="762000"/>
            <a:ext cx="1524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</a:rPr>
              <a:t>Effect of sigma on Gaussian noise</a:t>
            </a:r>
          </a:p>
          <a:p>
            <a:pPr eaLnBrk="0" hangingPunct="0"/>
            <a:endParaRPr lang="en-US">
              <a:solidFill>
                <a:srgbClr val="000000"/>
              </a:solidFill>
            </a:endParaRPr>
          </a:p>
          <a:p>
            <a:pPr eaLnBrk="0" hangingPunct="0"/>
            <a:r>
              <a:rPr lang="en-US">
                <a:solidFill>
                  <a:srgbClr val="000000"/>
                </a:solidFill>
              </a:rPr>
              <a:t>This shows the noise values added to the raw intensities of an image.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29C99-3282-4743-AE4D-E9C9F40FA0A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80F19-10D3-AE4D-AFE0-7EC32616B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237635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/>
              <a:t>Assumptions: </a:t>
            </a:r>
          </a:p>
          <a:p>
            <a:pPr lvl="1"/>
            <a:r>
              <a:rPr lang="en-US"/>
              <a:t>Expect pixels to be like their neighbors</a:t>
            </a:r>
          </a:p>
          <a:p>
            <a:pPr lvl="1"/>
            <a:r>
              <a:rPr lang="en-US"/>
              <a:t>Expect noise processes to be independent from pixel to pixel</a:t>
            </a:r>
          </a:p>
          <a:p>
            <a:pPr>
              <a:buFontTx/>
              <a:buChar char="•"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7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dirty="0"/>
              <a:t>Last class </a:t>
            </a:r>
          </a:p>
          <a:p>
            <a:pPr lvl="1"/>
            <a:r>
              <a:rPr lang="en-US" altLang="en-US" sz="3200" dirty="0"/>
              <a:t>Introduction</a:t>
            </a:r>
          </a:p>
          <a:p>
            <a:r>
              <a:rPr lang="en-US" altLang="en-US" sz="3600" dirty="0"/>
              <a:t>Today</a:t>
            </a:r>
          </a:p>
          <a:p>
            <a:pPr lvl="1"/>
            <a:r>
              <a:rPr lang="en-US" sz="3200" dirty="0"/>
              <a:t>Linear filters and convolution</a:t>
            </a:r>
            <a:endParaRPr lang="en-US" altLang="en-US" sz="3200" dirty="0"/>
          </a:p>
          <a:p>
            <a:endParaRPr lang="en-US" alt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z="1800" smtClean="0"/>
              <a:pPr>
                <a:defRPr/>
              </a:pPr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809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/>
              <a:t>Moving average in 1D:</a:t>
            </a:r>
          </a:p>
        </p:txBody>
      </p:sp>
      <p:pic>
        <p:nvPicPr>
          <p:cNvPr id="22532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8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add weights to our moving average</a:t>
            </a:r>
          </a:p>
          <a:p>
            <a:r>
              <a:rPr lang="en-US" i="1"/>
              <a:t>Weights </a:t>
            </a:r>
            <a:r>
              <a:rPr lang="en-US"/>
              <a:t> [1, 1, 1, 1, 1]  / 5 </a:t>
            </a:r>
          </a:p>
        </p:txBody>
      </p:sp>
      <p:pic>
        <p:nvPicPr>
          <p:cNvPr id="23556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57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Non-uniform weights [1, 4, 6, 4, 1] / 16</a:t>
            </a:r>
          </a:p>
        </p:txBody>
      </p:sp>
      <p:pic>
        <p:nvPicPr>
          <p:cNvPr id="2458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726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850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51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975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976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3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75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874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75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999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000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66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77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89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99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023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02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03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79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92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23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047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04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74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822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823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947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948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949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FA247-5E83-4477-86C5-BD76B2F0E7F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EBFB2-4A29-0B4A-AB89-21867FDB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276619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Correlation filtering</a:t>
            </a:r>
          </a:p>
        </p:txBody>
      </p:sp>
      <p:pic>
        <p:nvPicPr>
          <p:cNvPr id="31747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Say the averaging window size is 2k+1 x 2k+1:</a:t>
            </a:r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87887" y="2917825"/>
            <a:ext cx="35702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0" i="1" dirty="0"/>
              <a:t>Loop over all pixels in neighborhood around  image pixel F[</a:t>
            </a:r>
            <a:r>
              <a:rPr lang="en-US" b="0" i="1" dirty="0" err="1"/>
              <a:t>i,j</a:t>
            </a:r>
            <a:r>
              <a:rPr lang="en-US" b="0" i="1" dirty="0"/>
              <a:t>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78550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057400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0" i="1" dirty="0"/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Now generalize to allow </a:t>
            </a:r>
            <a:r>
              <a:rPr lang="en-US" sz="2400"/>
              <a:t>different weights </a:t>
            </a:r>
            <a:r>
              <a:rPr lang="en-US" sz="2400" b="0"/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Non-uniform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846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7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971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FA247-5E83-4477-86C5-BD76B2F0E7F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4CE5-B47B-D243-9822-ECCF4440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213818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51228" b="13190"/>
          <a:stretch>
            <a:fillRect/>
          </a:stretch>
        </p:blipFill>
        <p:spPr bwMode="auto">
          <a:xfrm>
            <a:off x="380998" y="3187639"/>
            <a:ext cx="2971800" cy="295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r="50742" b="16512"/>
          <a:stretch>
            <a:fillRect/>
          </a:stretch>
        </p:blipFill>
        <p:spPr bwMode="auto">
          <a:xfrm>
            <a:off x="0" y="655637"/>
            <a:ext cx="2971798" cy="2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-228600" y="6400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960437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anny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551237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waldo.jpg"/>
          <p:cNvPicPr>
            <a:picLocks noChangeAspect="1"/>
          </p:cNvPicPr>
          <p:nvPr/>
        </p:nvPicPr>
        <p:blipFill>
          <a:blip r:embed="rId6" cstate="print"/>
          <a:srcRect l="51478" t="24417" r="32479" b="42549"/>
          <a:stretch>
            <a:fillRect/>
          </a:stretch>
        </p:blipFill>
        <p:spPr bwMode="auto">
          <a:xfrm>
            <a:off x="6248400" y="1036637"/>
            <a:ext cx="2514600" cy="501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Image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65837"/>
            <a:ext cx="8686800" cy="868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Smooth/Sharpen Images...      Find edges...                  Find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</a:rPr>
              <a:t>waldo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  <a:p>
            <a:pPr>
              <a:buNone/>
            </a:pP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1447800"/>
            <a:ext cx="685800" cy="1371600"/>
          </a:xfrm>
          <a:prstGeom prst="rect">
            <a:avLst/>
          </a:prstGeom>
          <a:noFill/>
          <a:ln w="38100">
            <a:solidFill>
              <a:srgbClr val="59F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61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Correlation filtering</a:t>
            </a:r>
          </a:p>
        </p:txBody>
      </p:sp>
      <p:pic>
        <p:nvPicPr>
          <p:cNvPr id="32771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Filtering an image: replace each pixel with a linear combination of its neighbors.</a:t>
            </a:r>
          </a:p>
          <a:p>
            <a:endParaRPr lang="en-US" sz="2400" b="0"/>
          </a:p>
          <a:p>
            <a:r>
              <a:rPr lang="en-US" sz="2400" b="0"/>
              <a:t>The filter “</a:t>
            </a:r>
            <a:r>
              <a:rPr lang="en-US" sz="2400"/>
              <a:t>kernel</a:t>
            </a:r>
            <a:r>
              <a:rPr lang="en-US" sz="2400" b="0"/>
              <a:t>” or “</a:t>
            </a:r>
            <a:r>
              <a:rPr lang="en-US" sz="2400"/>
              <a:t>mask</a:t>
            </a:r>
            <a:r>
              <a:rPr lang="en-US" sz="2400" b="0"/>
              <a:t>” </a:t>
            </a:r>
            <a:r>
              <a:rPr lang="en-US" sz="2400" b="0" i="1"/>
              <a:t>H</a:t>
            </a:r>
            <a:r>
              <a:rPr lang="en-US" sz="2400" b="0"/>
              <a:t>[</a:t>
            </a:r>
            <a:r>
              <a:rPr lang="en-US" sz="2400" b="0" i="1"/>
              <a:t>u,v</a:t>
            </a:r>
            <a:r>
              <a:rPr lang="en-US" sz="2400" b="0"/>
              <a:t>] is the prescription for the weights in the linear combination.</a:t>
            </a:r>
          </a:p>
          <a:p>
            <a:endParaRPr lang="en-US" sz="2400" b="0"/>
          </a:p>
        </p:txBody>
      </p:sp>
      <p:pic>
        <p:nvPicPr>
          <p:cNvPr id="32773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This is called </a:t>
            </a:r>
            <a:r>
              <a:rPr lang="en-US" sz="2400"/>
              <a:t>cross-correlation</a:t>
            </a:r>
            <a:r>
              <a:rPr lang="en-US" sz="2400" b="0"/>
              <a:t>, denoted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Averaging filter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/>
              <a:t>What values belong in the kernel </a:t>
            </a:r>
            <a:r>
              <a:rPr lang="en-US" sz="2400" i="1"/>
              <a:t>H</a:t>
            </a:r>
            <a:r>
              <a:rPr lang="en-US" sz="240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1577975" y="280828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1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Smoothing by averaging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34825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filtered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F007-E765-4686-B4B5-DA309EF581E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801E0-40BA-9344-A0D7-6911A986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68884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849938" y="2005013"/>
            <a:ext cx="3038475" cy="3797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94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5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/>
              <a:t>What if we want nearest neighboring pixels to have the most influence on the output?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959475" y="2114550"/>
            <a:ext cx="2738438" cy="3617913"/>
            <a:chOff x="6215085" y="2187558"/>
            <a:chExt cx="2738474" cy="361794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02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5" y="2187558"/>
              <a:ext cx="2738474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Myriad Roman"/>
                </a:rPr>
                <a:t>This kernel is an approximation of a Gaussian function:</a:t>
              </a:r>
            </a:p>
          </p:txBody>
        </p:sp>
      </p:grpSp>
      <p:sp>
        <p:nvSpPr>
          <p:cNvPr id="2201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Smoothing with a Gaussian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175" y="2370138"/>
            <a:ext cx="3513138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3175" y="2370138"/>
            <a:ext cx="3487738" cy="3487737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F007-E765-4686-B4B5-DA309EF581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977B8-C474-C943-87B7-4DB39E62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19022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pPr eaLnBrk="1" hangingPunct="1"/>
            <a:r>
              <a:rPr lang="en-US" sz="2800"/>
              <a:t>What parameters matter here?</a:t>
            </a:r>
          </a:p>
          <a:p>
            <a:pPr eaLnBrk="1" hangingPunct="1"/>
            <a:r>
              <a:rPr lang="en-US" sz="2800" b="1"/>
              <a:t>Size</a:t>
            </a:r>
            <a:r>
              <a:rPr lang="en-US" sz="2800"/>
              <a:t> of kernel or mask</a:t>
            </a:r>
          </a:p>
          <a:p>
            <a:pPr lvl="1" eaLnBrk="1" hangingPunct="1"/>
            <a:r>
              <a:rPr lang="en-US" sz="2400"/>
              <a:t>Note, Gaussian function has infinite support, but discrete filters use finite kernels</a:t>
            </a:r>
          </a:p>
          <a:p>
            <a:pPr eaLnBrk="1" hangingPunct="1">
              <a:buFontTx/>
              <a:buNone/>
            </a:pPr>
            <a:endParaRPr lang="en-US" sz="2800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with </a:t>
            </a:r>
          </a:p>
          <a:p>
            <a:pPr algn="ctr"/>
            <a:r>
              <a:rPr lang="en-US" sz="2800" b="0" dirty="0"/>
              <a:t>10 x 10 kernel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with </a:t>
            </a:r>
          </a:p>
          <a:p>
            <a:pPr algn="ctr"/>
            <a:r>
              <a:rPr lang="en-US" sz="2800" b="0" dirty="0"/>
              <a:t>30 x 30 kernel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What parameters matter here?</a:t>
            </a:r>
          </a:p>
          <a:p>
            <a:pPr eaLnBrk="1" hangingPunct="1"/>
            <a:r>
              <a:rPr lang="en-US" sz="2800" b="1"/>
              <a:t>Variance</a:t>
            </a:r>
            <a:r>
              <a:rPr lang="en-US" sz="2800"/>
              <a:t> of Gaussian: determines extent of smoothing</a:t>
            </a:r>
          </a:p>
          <a:p>
            <a:pPr eaLnBrk="1" hangingPunct="1">
              <a:buFontTx/>
              <a:buNone/>
            </a:pPr>
            <a:endParaRPr lang="en-US" sz="2800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with </a:t>
            </a:r>
          </a:p>
          <a:p>
            <a:pPr algn="ctr"/>
            <a:r>
              <a:rPr lang="en-US" sz="2800" b="0" dirty="0"/>
              <a:t>30 x 30 kernel</a:t>
            </a:r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with </a:t>
            </a:r>
          </a:p>
          <a:p>
            <a:pPr algn="ctr"/>
            <a:r>
              <a:rPr lang="en-US" sz="2800" b="0" dirty="0"/>
              <a:t>30 x 30 kernel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381000" y="3998912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Boundary issues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366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What is the size of the output?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i="1" dirty="0"/>
              <a:t>shape</a:t>
            </a:r>
            <a:r>
              <a:rPr lang="en-US" sz="2400" dirty="0"/>
              <a:t> = ‘full’: output size is sum of sizes of f and 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i="1" dirty="0"/>
              <a:t>shape</a:t>
            </a:r>
            <a:r>
              <a:rPr lang="en-US" sz="2400" dirty="0"/>
              <a:t> = ‘same’: output size is same as 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i="1" dirty="0"/>
              <a:t>shape</a:t>
            </a:r>
            <a:r>
              <a:rPr lang="en-US" sz="2400" dirty="0"/>
              <a:t> = ‘valid’: output size is difference of sizes of f and g 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6096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2590800" y="3846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228600" y="3846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2590800" y="6132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9" name="Rectangle 10"/>
          <p:cNvSpPr>
            <a:spLocks noChangeArrowheads="1"/>
          </p:cNvSpPr>
          <p:nvPr/>
        </p:nvSpPr>
        <p:spPr bwMode="auto">
          <a:xfrm>
            <a:off x="228600" y="6132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0" name="Rectangle 13"/>
          <p:cNvSpPr>
            <a:spLocks noChangeArrowheads="1"/>
          </p:cNvSpPr>
          <p:nvPr/>
        </p:nvSpPr>
        <p:spPr bwMode="auto">
          <a:xfrm>
            <a:off x="38862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1" name="Rectangle 14"/>
          <p:cNvSpPr>
            <a:spLocks noChangeArrowheads="1"/>
          </p:cNvSpPr>
          <p:nvPr/>
        </p:nvSpPr>
        <p:spPr bwMode="auto">
          <a:xfrm>
            <a:off x="5715000" y="3998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2" name="Rectangle 15"/>
          <p:cNvSpPr>
            <a:spLocks noChangeArrowheads="1"/>
          </p:cNvSpPr>
          <p:nvPr/>
        </p:nvSpPr>
        <p:spPr bwMode="auto">
          <a:xfrm>
            <a:off x="3657600" y="3998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3" name="Rectangle 16"/>
          <p:cNvSpPr>
            <a:spLocks noChangeArrowheads="1"/>
          </p:cNvSpPr>
          <p:nvPr/>
        </p:nvSpPr>
        <p:spPr bwMode="auto">
          <a:xfrm>
            <a:off x="5715000" y="59801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4" name="Rectangle 17"/>
          <p:cNvSpPr>
            <a:spLocks noChangeArrowheads="1"/>
          </p:cNvSpPr>
          <p:nvPr/>
        </p:nvSpPr>
        <p:spPr bwMode="auto">
          <a:xfrm>
            <a:off x="3657600" y="5903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5" name="Rectangle 19"/>
          <p:cNvSpPr>
            <a:spLocks noChangeArrowheads="1"/>
          </p:cNvSpPr>
          <p:nvPr/>
        </p:nvSpPr>
        <p:spPr bwMode="auto">
          <a:xfrm>
            <a:off x="68580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7086600" y="4379912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77" name="Rectangle 20"/>
          <p:cNvSpPr>
            <a:spLocks noChangeArrowheads="1"/>
          </p:cNvSpPr>
          <p:nvPr/>
        </p:nvSpPr>
        <p:spPr bwMode="auto">
          <a:xfrm>
            <a:off x="8458200" y="4227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8" name="Rectangle 21"/>
          <p:cNvSpPr>
            <a:spLocks noChangeArrowheads="1"/>
          </p:cNvSpPr>
          <p:nvPr/>
        </p:nvSpPr>
        <p:spPr bwMode="auto">
          <a:xfrm>
            <a:off x="6858000" y="4227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9" name="Rectangle 22"/>
          <p:cNvSpPr>
            <a:spLocks noChangeArrowheads="1"/>
          </p:cNvSpPr>
          <p:nvPr/>
        </p:nvSpPr>
        <p:spPr bwMode="auto">
          <a:xfrm>
            <a:off x="8458200" y="5751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0" name="Rectangle 23"/>
          <p:cNvSpPr>
            <a:spLocks noChangeArrowheads="1"/>
          </p:cNvSpPr>
          <p:nvPr/>
        </p:nvSpPr>
        <p:spPr bwMode="auto">
          <a:xfrm>
            <a:off x="6858000" y="5751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1" name="Text Box 24"/>
          <p:cNvSpPr txBox="1">
            <a:spLocks noChangeArrowheads="1"/>
          </p:cNvSpPr>
          <p:nvPr/>
        </p:nvSpPr>
        <p:spPr bwMode="auto">
          <a:xfrm>
            <a:off x="1330325" y="35052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full</a:t>
            </a:r>
          </a:p>
        </p:txBody>
      </p:sp>
      <p:sp>
        <p:nvSpPr>
          <p:cNvPr id="40982" name="Text Box 25"/>
          <p:cNvSpPr txBox="1">
            <a:spLocks noChangeArrowheads="1"/>
          </p:cNvSpPr>
          <p:nvPr/>
        </p:nvSpPr>
        <p:spPr bwMode="auto">
          <a:xfrm>
            <a:off x="4495800" y="3541712"/>
            <a:ext cx="93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same</a:t>
            </a:r>
          </a:p>
        </p:txBody>
      </p:sp>
      <p:sp>
        <p:nvSpPr>
          <p:cNvPr id="40983" name="Text Box 26"/>
          <p:cNvSpPr txBox="1">
            <a:spLocks noChangeArrowheads="1"/>
          </p:cNvSpPr>
          <p:nvPr/>
        </p:nvSpPr>
        <p:spPr bwMode="auto">
          <a:xfrm>
            <a:off x="7391400" y="3541712"/>
            <a:ext cx="81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valid</a:t>
            </a:r>
          </a:p>
        </p:txBody>
      </p:sp>
      <p:sp>
        <p:nvSpPr>
          <p:cNvPr id="40984" name="Text Box 14"/>
          <p:cNvSpPr txBox="1">
            <a:spLocks noChangeArrowheads="1"/>
          </p:cNvSpPr>
          <p:nvPr/>
        </p:nvSpPr>
        <p:spPr bwMode="auto">
          <a:xfrm>
            <a:off x="7258050" y="6550025"/>
            <a:ext cx="1885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Lazebnik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5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issues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r>
              <a:rPr lang="en-US" dirty="0"/>
              <a:t>What about near the edge?</a:t>
            </a:r>
          </a:p>
          <a:p>
            <a:pPr lvl="1"/>
            <a:r>
              <a:rPr lang="en-US" dirty="0"/>
              <a:t>the filter window falls off the edge of the image</a:t>
            </a:r>
          </a:p>
          <a:p>
            <a:pPr lvl="1"/>
            <a:r>
              <a:rPr lang="en-US" dirty="0"/>
              <a:t>need to extrapolate</a:t>
            </a:r>
          </a:p>
          <a:p>
            <a:pPr lvl="1"/>
            <a:r>
              <a:rPr lang="en-US" dirty="0"/>
              <a:t>methods:</a:t>
            </a:r>
          </a:p>
          <a:p>
            <a:pPr lvl="2"/>
            <a:r>
              <a:rPr lang="en-US" dirty="0"/>
              <a:t>clip filter (black)</a:t>
            </a:r>
          </a:p>
          <a:p>
            <a:pPr lvl="2"/>
            <a:r>
              <a:rPr lang="en-US" dirty="0"/>
              <a:t>wrap around</a:t>
            </a:r>
          </a:p>
          <a:p>
            <a:pPr lvl="2"/>
            <a:r>
              <a:rPr lang="en-US" dirty="0"/>
              <a:t>copy edge</a:t>
            </a:r>
          </a:p>
          <a:p>
            <a:pPr lvl="2"/>
            <a:r>
              <a:rPr lang="en-US" dirty="0"/>
              <a:t>reflect across edge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3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Filtering an impulse signal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What is the result of filtering the impulse signal (image) </a:t>
            </a:r>
            <a:r>
              <a:rPr lang="en-US" sz="2400" b="0" i="1"/>
              <a:t>F </a:t>
            </a:r>
            <a:r>
              <a:rPr lang="en-US" sz="2400" b="0"/>
              <a:t>with the arbitrary kernel </a:t>
            </a:r>
            <a:r>
              <a:rPr lang="en-US" sz="2400" b="0" i="1"/>
              <a:t>H</a:t>
            </a:r>
            <a:r>
              <a:rPr lang="en-US" sz="2400" b="0"/>
              <a:t>?</a:t>
            </a:r>
          </a:p>
        </p:txBody>
      </p:sp>
      <p:sp>
        <p:nvSpPr>
          <p:cNvPr id="44190" name="TextBox 10"/>
          <p:cNvSpPr txBox="1">
            <a:spLocks noChangeArrowheads="1"/>
          </p:cNvSpPr>
          <p:nvPr/>
        </p:nvSpPr>
        <p:spPr bwMode="auto">
          <a:xfrm>
            <a:off x="7018338" y="2917825"/>
            <a:ext cx="17160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0" b="0"/>
              <a:t>?</a:t>
            </a:r>
          </a:p>
        </p:txBody>
      </p:sp>
      <p:pic>
        <p:nvPicPr>
          <p:cNvPr id="44191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Images as functions</a:t>
            </a:r>
          </a:p>
          <a:p>
            <a:r>
              <a:rPr lang="en-US" sz="4000" dirty="0"/>
              <a:t>Linear filters</a:t>
            </a:r>
          </a:p>
          <a:p>
            <a:r>
              <a:rPr lang="en-US" sz="4000" dirty="0"/>
              <a:t>Convolution and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80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oup 3"/>
          <p:cNvGraphicFramePr>
            <a:graphicFrameLocks noGrp="1"/>
          </p:cNvGraphicFramePr>
          <p:nvPr/>
        </p:nvGraphicFramePr>
        <p:xfrm>
          <a:off x="5791200" y="24384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an impulse signal (correlation)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What is the result of filtering the impulse signal (image) </a:t>
            </a:r>
            <a:r>
              <a:rPr lang="en-US" sz="2400" b="0" i="1"/>
              <a:t>F </a:t>
            </a:r>
            <a:r>
              <a:rPr lang="en-US" sz="2400" b="0"/>
              <a:t>with the arbitrary kernel </a:t>
            </a:r>
            <a:r>
              <a:rPr lang="en-US" sz="2400" b="0" i="1"/>
              <a:t>H</a:t>
            </a:r>
            <a:r>
              <a:rPr lang="en-US" sz="2400" b="0"/>
              <a:t>?</a:t>
            </a:r>
          </a:p>
        </p:txBody>
      </p:sp>
      <p:pic>
        <p:nvPicPr>
          <p:cNvPr id="44191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Group 69"/>
          <p:cNvGraphicFramePr>
            <a:graphicFrameLocks noGrp="1"/>
          </p:cNvGraphicFramePr>
          <p:nvPr>
            <p:extLst/>
          </p:nvPr>
        </p:nvGraphicFramePr>
        <p:xfrm>
          <a:off x="6598920" y="307848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5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93887" y="5535612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9800" y="838200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299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oup 3"/>
          <p:cNvGraphicFramePr>
            <a:graphicFrameLocks noGrp="1"/>
          </p:cNvGraphicFramePr>
          <p:nvPr/>
        </p:nvGraphicFramePr>
        <p:xfrm>
          <a:off x="5791200" y="24384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Filtering an impulse signal (convolution)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What is the result of filtering the impulse signal (image) </a:t>
            </a:r>
            <a:r>
              <a:rPr lang="en-US" sz="2400" b="0" i="1"/>
              <a:t>F </a:t>
            </a:r>
            <a:r>
              <a:rPr lang="en-US" sz="2400" b="0"/>
              <a:t>with the arbitrary kernel </a:t>
            </a:r>
            <a:r>
              <a:rPr lang="en-US" sz="2400" b="0" i="1"/>
              <a:t>H</a:t>
            </a:r>
            <a:r>
              <a:rPr lang="en-US" sz="2400" b="0"/>
              <a:t>?</a:t>
            </a:r>
          </a:p>
        </p:txBody>
      </p:sp>
      <p:graphicFrame>
        <p:nvGraphicFramePr>
          <p:cNvPr id="13" name="Group 69"/>
          <p:cNvGraphicFramePr>
            <a:graphicFrameLocks noGrp="1"/>
          </p:cNvGraphicFramePr>
          <p:nvPr/>
        </p:nvGraphicFramePr>
        <p:xfrm>
          <a:off x="6598920" y="307848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5" name="Picture 10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36750" y="5583237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05538" y="838200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63900"/>
            <a:ext cx="481626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09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/>
              <a:t>Convolution: </a:t>
            </a:r>
          </a:p>
          <a:p>
            <a:pPr lvl="1"/>
            <a:r>
              <a:rPr lang="en-US" sz="2000"/>
              <a:t>Flip the filter in both dimensions (bottom to top, right to left)</a:t>
            </a:r>
          </a:p>
          <a:p>
            <a:pPr lvl="1"/>
            <a:r>
              <a:rPr lang="en-US" sz="2000"/>
              <a:t>Then apply cross-correlation</a:t>
            </a:r>
          </a:p>
        </p:txBody>
      </p:sp>
      <p:pic>
        <p:nvPicPr>
          <p:cNvPr id="4506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45069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70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68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4195763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pic>
        <p:nvPicPr>
          <p:cNvPr id="46083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Convolution</a:t>
            </a:r>
          </a:p>
        </p:txBody>
      </p:sp>
      <p:sp>
        <p:nvSpPr>
          <p:cNvPr id="46088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dirty="0"/>
              <a:t>For a Gaussian or box filter, how will the outputs differ?</a:t>
            </a:r>
          </a:p>
          <a:p>
            <a:pPr>
              <a:spcAft>
                <a:spcPts val="600"/>
              </a:spcAft>
            </a:pPr>
            <a:r>
              <a:rPr lang="en-US" sz="2400" b="0" dirty="0"/>
              <a:t>If the input is an impulse signal, how will the outputs differ?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76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19113" y="1165225"/>
            <a:ext cx="8229600" cy="4525963"/>
          </a:xfrm>
        </p:spPr>
        <p:txBody>
          <a:bodyPr/>
          <a:lstStyle/>
          <a:p>
            <a:r>
              <a:rPr lang="en-US" sz="2400"/>
              <a:t>Convolution: </a:t>
            </a:r>
          </a:p>
          <a:p>
            <a:pPr lvl="1"/>
            <a:r>
              <a:rPr lang="en-US" sz="2000"/>
              <a:t>Flip the filter in both dimensions (bottom to top, right to left)</a:t>
            </a:r>
          </a:p>
          <a:p>
            <a:pPr lvl="1"/>
            <a:r>
              <a:rPr lang="en-US" sz="2000"/>
              <a:t>Then apply cross-correlation</a:t>
            </a:r>
          </a:p>
        </p:txBody>
      </p:sp>
      <p:pic>
        <p:nvPicPr>
          <p:cNvPr id="26628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662238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159250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2636838" y="4999038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Notation for convolution operator</a:t>
            </a:r>
          </a:p>
        </p:txBody>
      </p:sp>
      <p:cxnSp>
        <p:nvCxnSpPr>
          <p:cNvPr id="26631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724400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3976688"/>
            <a:ext cx="1058862" cy="760412"/>
            <a:chOff x="5192721" y="4195773"/>
            <a:chExt cx="1058877" cy="760425"/>
          </a:xfrm>
        </p:grpSpPr>
        <p:sp>
          <p:nvSpPr>
            <p:cNvPr id="2663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663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3976688"/>
            <a:ext cx="1971675" cy="2044700"/>
            <a:chOff x="6470676" y="4195773"/>
            <a:chExt cx="1971702" cy="2044728"/>
          </a:xfrm>
        </p:grpSpPr>
        <p:sp>
          <p:nvSpPr>
            <p:cNvPr id="2663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6636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3976688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75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/>
              <a:t>Smoothing with a Gaussian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4999038"/>
            <a:ext cx="8229600" cy="2232025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for sigma=1:3:10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	h = fspecial('gaussian‘, fsize, sigma);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	out = imfilter(im, h);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	imshow(out);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	pause;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>
                <a:latin typeface="Courier New" pitchFamily="49" charset="0"/>
              </a:rPr>
              <a:t>end</a:t>
            </a:r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 dirty="0">
                <a:solidFill>
                  <a:srgbClr val="000000"/>
                </a:solidFill>
              </a:rPr>
              <a:t>Parameter </a:t>
            </a: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47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970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970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2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9700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sp>
        <p:nvSpPr>
          <p:cNvPr id="2970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2970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6062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17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970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970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2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9700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sp>
        <p:nvSpPr>
          <p:cNvPr id="2970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002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8002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6324600" y="4495800"/>
            <a:ext cx="213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Filtered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(no change)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5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175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175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175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175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002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9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Convolving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175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175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175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701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7" y="2818701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248400" y="4495800"/>
            <a:ext cx="20081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Shifted left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by 1 pixel with correlation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Images as functions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Linear filters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Convolution and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4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80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380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79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701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47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80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380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79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1371600" y="4495800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8701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6172200" y="4495800"/>
            <a:ext cx="20081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Blur (with a box filter)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818700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51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586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7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586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585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585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584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584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584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838200" y="4420299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3200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32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586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7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586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585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585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584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584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584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838200" y="4420299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+mn-lt"/>
                <a:cs typeface="Arial" pitchFamily="34" charset="0"/>
              </a:rPr>
              <a:t>Original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3200"/>
            <a:ext cx="22383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740819"/>
            <a:ext cx="2238375" cy="166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Sharpening filter</a:t>
            </a:r>
          </a:p>
          <a:p>
            <a:pPr lvl="1" eaLnBrk="0" hangingPunct="0">
              <a:buFontTx/>
              <a:buChar char="-"/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 Accentuates differences with local average</a:t>
            </a: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7" cstate="print"/>
          <a:srcRect l="43004" t="19810" r="37450" b="34712"/>
          <a:stretch>
            <a:fillRect/>
          </a:stretch>
        </p:blipFill>
        <p:spPr bwMode="auto">
          <a:xfrm>
            <a:off x="3111500" y="4743450"/>
            <a:ext cx="13573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7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blurring remove?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79533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657600"/>
            <a:ext cx="320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let’s add it back……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0"/>
            <a:ext cx="79914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3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Shift invariant linear system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r>
              <a:rPr lang="en-US" sz="2800" b="1" dirty="0"/>
              <a:t>Shift invariant: </a:t>
            </a:r>
          </a:p>
          <a:p>
            <a:pPr lvl="1"/>
            <a:r>
              <a:rPr lang="en-US" sz="2400" dirty="0"/>
              <a:t>Operator behaves the same everywhere, i.e. the value of the output depends on the pattern in the image neighborhood, not the position of the neighborhood.</a:t>
            </a:r>
          </a:p>
          <a:p>
            <a:r>
              <a:rPr lang="en-US" sz="2800" b="1" dirty="0"/>
              <a:t>Linear: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Superposition: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* (f1 + f2) = (h * f1) +  (h * f2) </a:t>
            </a:r>
          </a:p>
          <a:p>
            <a:pPr lvl="1"/>
            <a:r>
              <a:rPr lang="en-US" sz="2400" dirty="0"/>
              <a:t>Scaling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 * (k f) = k (h * f)</a:t>
            </a:r>
          </a:p>
          <a:p>
            <a:pPr lvl="2">
              <a:buFontTx/>
              <a:buNone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6806" t="39626" r="34940" b="53696"/>
          <a:stretch>
            <a:fillRect/>
          </a:stretch>
        </p:blipFill>
        <p:spPr bwMode="auto">
          <a:xfrm>
            <a:off x="1103313" y="5181600"/>
            <a:ext cx="23733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Properties of convolution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088" y="1055688"/>
            <a:ext cx="8945562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Linear &amp; shift invariant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Commutative: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* g = g * f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Associative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 * g) * h = f * (g * h)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Identity: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dirty="0"/>
              <a:t>unit impulse e = […, 0, 0, 1, 0, 0, …].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* e = f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Differentiation: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Separability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/>
              <a:t>In some cases, filter is separable, and we can factor into two steps:</a:t>
            </a:r>
          </a:p>
          <a:p>
            <a:pPr lvl="1" eaLnBrk="1" hangingPunct="1"/>
            <a:r>
              <a:rPr lang="en-US" sz="2400"/>
              <a:t>Convolve all rows</a:t>
            </a:r>
          </a:p>
          <a:p>
            <a:pPr lvl="1" eaLnBrk="1" hangingPunct="1"/>
            <a:r>
              <a:rPr lang="en-US" sz="2400"/>
              <a:t>Convolve all columns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91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Separability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/>
              <a:t>In some cases, filter is separable, and we can factor into two steps: e.g.,</a:t>
            </a:r>
          </a:p>
          <a:p>
            <a:pPr lvl="1" eaLnBrk="1" hangingPunct="1"/>
            <a:endParaRPr lang="en-US" sz="200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34872" r="21249" b="11194"/>
          <a:stretch>
            <a:fillRect/>
          </a:stretch>
        </p:blipFill>
        <p:spPr bwMode="auto">
          <a:xfrm>
            <a:off x="685800" y="2043113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667375" y="2078038"/>
            <a:ext cx="34766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/>
              <a:t>What is the computational complexity advantage for a separable filter of size k x k, in terms of number of operations per output pixel?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4950" y="6488113"/>
            <a:ext cx="247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f * (g * h) = (f * g) * h </a:t>
            </a: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701675" y="25161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3148013" y="18224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31925" y="364807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Median filter</a:t>
            </a:r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3" cstate="print"/>
          <a:srcRect l="37692" t="44589" r="17421" b="25266"/>
          <a:stretch>
            <a:fillRect/>
          </a:stretch>
        </p:blipFill>
        <p:spPr bwMode="auto">
          <a:xfrm>
            <a:off x="381000" y="1808163"/>
            <a:ext cx="4724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381000" y="1579563"/>
            <a:ext cx="1752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1785938"/>
            <a:ext cx="3732212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Removes spikes: good for impulse, salt &amp; pepper noise</a:t>
            </a:r>
          </a:p>
          <a:p>
            <a:pPr eaLnBrk="0" hangingPunct="0">
              <a:spcBef>
                <a:spcPct val="50000"/>
              </a:spcBef>
              <a:defRPr/>
            </a:pPr>
            <a:endParaRPr lang="en-US" sz="24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29C99-3282-4743-AE4D-E9C9F40FA0A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5610C-533D-F646-B25C-DACEB8D2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</p:spTree>
    <p:extLst>
      <p:ext uri="{BB962C8B-B14F-4D97-AF65-F5344CB8AC3E}">
        <p14:creationId xmlns:p14="http://schemas.microsoft.com/office/powerpoint/2010/main" val="232178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Images as functions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6400" y="1274763"/>
            <a:ext cx="8737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>
                <a:solidFill>
                  <a:srgbClr val="000000"/>
                </a:solidFill>
                <a:latin typeface="+mn-lt"/>
              </a:rPr>
              <a:t>We can think of an image</a:t>
            </a:r>
            <a:r>
              <a:rPr lang="en-US" sz="28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b="0" kern="0" dirty="0">
                <a:solidFill>
                  <a:srgbClr val="000000"/>
                </a:solidFill>
                <a:latin typeface="+mn-lt"/>
              </a:rPr>
              <a:t>as a function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0" kern="0" dirty="0">
                <a:solidFill>
                  <a:srgbClr val="000000"/>
                </a:solidFill>
                <a:latin typeface="+mn-lt"/>
              </a:rPr>
              <a:t> from </a:t>
            </a:r>
            <a:br>
              <a:rPr lang="en-US" sz="2800" b="0" kern="0" dirty="0">
                <a:solidFill>
                  <a:srgbClr val="000000"/>
                </a:solidFill>
                <a:latin typeface="+mn-lt"/>
              </a:rPr>
            </a:br>
            <a:r>
              <a:rPr lang="en-US" sz="28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0" i="1" kern="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</a:t>
            </a:r>
            <a:r>
              <a:rPr lang="en-US" sz="2800" b="0" kern="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4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 </a:t>
            </a:r>
            <a:r>
              <a:rPr 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0" kern="0" dirty="0">
                <a:solidFill>
                  <a:srgbClr val="000000"/>
                </a:solidFill>
                <a:latin typeface="+mn-lt"/>
              </a:rPr>
              <a:t>gives the </a:t>
            </a:r>
            <a:r>
              <a:rPr lang="en-US" sz="2400" kern="0" dirty="0">
                <a:solidFill>
                  <a:srgbClr val="000000"/>
                </a:solidFill>
                <a:latin typeface="+mn-lt"/>
              </a:rPr>
              <a:t>intensity</a:t>
            </a:r>
            <a:r>
              <a:rPr lang="en-US" sz="2400" b="0" kern="0" dirty="0">
                <a:solidFill>
                  <a:srgbClr val="000000"/>
                </a:solidFill>
                <a:latin typeface="+mn-lt"/>
              </a:rPr>
              <a:t> at position </a:t>
            </a:r>
            <a:r>
              <a:rPr 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4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 </a:t>
            </a:r>
            <a:r>
              <a:rPr 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0" kern="0" dirty="0">
                <a:solidFill>
                  <a:srgbClr val="000000"/>
                </a:solidFill>
                <a:latin typeface="+mn-lt"/>
              </a:rPr>
              <a:t>Realistically, we expect the image only to be defined over a rectangle, with a finite range:</a:t>
            </a:r>
          </a:p>
          <a:p>
            <a:pPr marL="1143000" lvl="2" indent="-22860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2000" b="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[</a:t>
            </a:r>
            <a:r>
              <a:rPr lang="en-US" sz="2000" b="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0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1.0]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>
                <a:solidFill>
                  <a:srgbClr val="000000"/>
                </a:solidFill>
                <a:latin typeface="+mn-lt"/>
              </a:rPr>
              <a:t>A color image is just three functions pasted together.  We can write this as a “vector-valued” function: 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/>
          </p:nvPr>
        </p:nvGraphicFramePr>
        <p:xfrm>
          <a:off x="3294063" y="5232400"/>
          <a:ext cx="2362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4" imgW="1193760" imgH="698400" progId="">
                  <p:embed/>
                </p:oleObj>
              </mc:Choice>
              <mc:Fallback>
                <p:oleObj name="Equation" r:id="rId4" imgW="1193760" imgH="698400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5232400"/>
                        <a:ext cx="2362200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28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Median filter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446088" y="154305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4403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4403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7639050" y="6548438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M. Hebert</a:t>
            </a:r>
          </a:p>
        </p:txBody>
      </p:sp>
      <p:sp>
        <p:nvSpPr>
          <p:cNvPr id="44041" name="TextBox 9"/>
          <p:cNvSpPr txBox="1">
            <a:spLocks noChangeArrowheads="1"/>
          </p:cNvSpPr>
          <p:nvPr/>
        </p:nvSpPr>
        <p:spPr bwMode="auto">
          <a:xfrm>
            <a:off x="3038475" y="5984875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Plots of a row of the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6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Median filter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en-US" sz="2400"/>
              <a:t>Median filter is edge preserving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97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722819-B786-7040-968B-FFB99DC91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292BADB-36D7-684F-B8EA-7E3C1CF6E3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via correlations and other related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7D0B-6A17-514C-88DD-96E8C6FB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79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3341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1"/>
          </p:nvPr>
        </p:nvSpPr>
        <p:spPr>
          <a:xfrm>
            <a:off x="685800" y="1274763"/>
            <a:ext cx="7772400" cy="48212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Filters as </a:t>
            </a:r>
            <a:r>
              <a:rPr lang="en-US" sz="2400" b="1" dirty="0"/>
              <a:t>templates</a:t>
            </a:r>
            <a:r>
              <a:rPr lang="en-US" sz="2400" dirty="0"/>
              <a:t>: </a:t>
            </a:r>
          </a:p>
          <a:p>
            <a:pPr>
              <a:buFontTx/>
              <a:buNone/>
            </a:pPr>
            <a:r>
              <a:rPr lang="en-US" sz="2400" dirty="0"/>
              <a:t>	Note that filters look like the effects they are intended to find --- “matched filters”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Use normalized cross-correlation score to find a given pattern (template) in the image.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Szeliski</a:t>
            </a:r>
            <a:r>
              <a:rPr lang="en-US" sz="2000" dirty="0"/>
              <a:t> Eq. 8.11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Normalization needed to control for </a:t>
            </a:r>
            <a:r>
              <a:rPr lang="en-US" sz="2400"/>
              <a:t>relative brightness.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913" y="2805113"/>
            <a:ext cx="1055687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10556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48131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 (mask)</a:t>
            </a:r>
          </a:p>
        </p:txBody>
      </p:sp>
      <p:pic>
        <p:nvPicPr>
          <p:cNvPr id="48133" name="Picture 6" descr="toy_scene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000" y="1347788"/>
            <a:ext cx="2862263" cy="300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4" name="Picture 12" descr="toy_template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135" name="TextBox 13"/>
          <p:cNvSpPr txBox="1">
            <a:spLocks noChangeArrowheads="1"/>
          </p:cNvSpPr>
          <p:nvPr/>
        </p:nvSpPr>
        <p:spPr bwMode="auto">
          <a:xfrm>
            <a:off x="3367088" y="5254625"/>
            <a:ext cx="5038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rgbClr val="000000"/>
                </a:solidFill>
              </a:rPr>
              <a:t>A toy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6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49155" name="TextBox 12"/>
          <p:cNvSpPr txBox="1">
            <a:spLocks noChangeArrowheads="1"/>
          </p:cNvSpPr>
          <p:nvPr/>
        </p:nvSpPr>
        <p:spPr bwMode="auto">
          <a:xfrm>
            <a:off x="4645025" y="3757613"/>
            <a:ext cx="3906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</a:t>
            </a:r>
          </a:p>
        </p:txBody>
      </p:sp>
      <p:pic>
        <p:nvPicPr>
          <p:cNvPr id="49156" name="Picture 6" descr="toy_template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150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57" name="Picture 7" descr="toy_detecte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1384300"/>
            <a:ext cx="4397375" cy="32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Box 8"/>
          <p:cNvSpPr txBox="1">
            <a:spLocks noChangeArrowheads="1"/>
          </p:cNvSpPr>
          <p:nvPr/>
        </p:nvSpPr>
        <p:spPr bwMode="auto">
          <a:xfrm>
            <a:off x="1176338" y="45243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Detected template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14488" y="1493838"/>
            <a:ext cx="2957512" cy="292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79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2" descr="toy_corr_map.jpg"/>
          <p:cNvPicPr>
            <a:picLocks noChangeAspect="1"/>
          </p:cNvPicPr>
          <p:nvPr/>
        </p:nvPicPr>
        <p:blipFill>
          <a:blip r:embed="rId3" cstate="print"/>
          <a:srcRect l="21431" t="16325" r="22694" b="26530"/>
          <a:stretch>
            <a:fillRect/>
          </a:stretch>
        </p:blipFill>
        <p:spPr bwMode="auto">
          <a:xfrm>
            <a:off x="4900613" y="2078038"/>
            <a:ext cx="357028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50180" name="TextBox 8"/>
          <p:cNvSpPr txBox="1">
            <a:spLocks noChangeArrowheads="1"/>
          </p:cNvSpPr>
          <p:nvPr/>
        </p:nvSpPr>
        <p:spPr bwMode="auto">
          <a:xfrm>
            <a:off x="3730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Detected template</a:t>
            </a:r>
          </a:p>
        </p:txBody>
      </p:sp>
      <p:sp>
        <p:nvSpPr>
          <p:cNvPr id="50181" name="TextBox 10"/>
          <p:cNvSpPr txBox="1">
            <a:spLocks noChangeArrowheads="1"/>
          </p:cNvSpPr>
          <p:nvPr/>
        </p:nvSpPr>
        <p:spPr bwMode="auto">
          <a:xfrm>
            <a:off x="47545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Correlation map</a:t>
            </a:r>
          </a:p>
        </p:txBody>
      </p:sp>
      <p:pic>
        <p:nvPicPr>
          <p:cNvPr id="50182" name="Picture 6" descr="toy_detecte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4450" y="1749425"/>
            <a:ext cx="4397375" cy="32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58825" y="1858963"/>
            <a:ext cx="2957513" cy="292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9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Where’s Waldo?</a:t>
            </a:r>
          </a:p>
        </p:txBody>
      </p:sp>
      <p:pic>
        <p:nvPicPr>
          <p:cNvPr id="51203" name="Content Placeholder 3" descr="waldotempla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37413" y="2735263"/>
            <a:ext cx="517525" cy="1131887"/>
          </a:xfrm>
        </p:spPr>
      </p:pic>
      <p:pic>
        <p:nvPicPr>
          <p:cNvPr id="51204" name="Picture 7" descr="wald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163" y="1019175"/>
            <a:ext cx="54768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8"/>
          <p:cNvSpPr txBox="1">
            <a:spLocks noChangeArrowheads="1"/>
          </p:cNvSpPr>
          <p:nvPr/>
        </p:nvSpPr>
        <p:spPr bwMode="auto">
          <a:xfrm>
            <a:off x="1431925" y="6350000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51206" name="TextBox 9"/>
          <p:cNvSpPr txBox="1">
            <a:spLocks noChangeArrowheads="1"/>
          </p:cNvSpPr>
          <p:nvPr/>
        </p:nvSpPr>
        <p:spPr bwMode="auto">
          <a:xfrm>
            <a:off x="5557838" y="39401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40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Where’s Waldo?</a:t>
            </a:r>
          </a:p>
        </p:txBody>
      </p:sp>
      <p:pic>
        <p:nvPicPr>
          <p:cNvPr id="51203" name="Content Placeholder 3" descr="waldotempla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37413" y="2735263"/>
            <a:ext cx="517525" cy="1131887"/>
          </a:xfrm>
        </p:spPr>
      </p:pic>
      <p:pic>
        <p:nvPicPr>
          <p:cNvPr id="51204" name="Picture 7" descr="wald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163" y="1019175"/>
            <a:ext cx="54768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8"/>
          <p:cNvSpPr txBox="1">
            <a:spLocks noChangeArrowheads="1"/>
          </p:cNvSpPr>
          <p:nvPr/>
        </p:nvSpPr>
        <p:spPr bwMode="auto">
          <a:xfrm>
            <a:off x="1431925" y="6350000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51206" name="TextBox 9"/>
          <p:cNvSpPr txBox="1">
            <a:spLocks noChangeArrowheads="1"/>
          </p:cNvSpPr>
          <p:nvPr/>
        </p:nvSpPr>
        <p:spPr bwMode="auto">
          <a:xfrm>
            <a:off x="5557838" y="39401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</a:t>
            </a:r>
          </a:p>
        </p:txBody>
      </p:sp>
      <p:pic>
        <p:nvPicPr>
          <p:cNvPr id="7" name="Picture 7" descr="waldo_corr.jpg"/>
          <p:cNvPicPr preferRelativeResize="0">
            <a:picLocks/>
          </p:cNvPicPr>
          <p:nvPr/>
        </p:nvPicPr>
        <p:blipFill>
          <a:blip r:embed="rId5" cstate="print"/>
          <a:srcRect l="14362" t="11720" r="11150" b="13573"/>
          <a:stretch>
            <a:fillRect/>
          </a:stretch>
        </p:blipFill>
        <p:spPr bwMode="auto">
          <a:xfrm>
            <a:off x="685800" y="990600"/>
            <a:ext cx="5486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89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waldo_found.jpg"/>
          <p:cNvPicPr>
            <a:picLocks noChangeAspect="1"/>
          </p:cNvPicPr>
          <p:nvPr/>
        </p:nvPicPr>
        <p:blipFill>
          <a:blip r:embed="rId3" cstate="print"/>
          <a:srcRect l="15173" t="3728" r="14948" b="6827"/>
          <a:stretch>
            <a:fillRect/>
          </a:stretch>
        </p:blipFill>
        <p:spPr bwMode="auto">
          <a:xfrm>
            <a:off x="555625" y="1712913"/>
            <a:ext cx="3651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Where’s Waldo?</a:t>
            </a: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3730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Detected template</a:t>
            </a:r>
          </a:p>
        </p:txBody>
      </p:sp>
      <p:pic>
        <p:nvPicPr>
          <p:cNvPr id="53253" name="Picture 7" descr="waldo_corr.jpg"/>
          <p:cNvPicPr preferRelativeResize="0">
            <a:picLocks/>
          </p:cNvPicPr>
          <p:nvPr/>
        </p:nvPicPr>
        <p:blipFill>
          <a:blip r:embed="rId4" cstate="print"/>
          <a:srcRect l="14362" t="11720" r="11150" b="13573"/>
          <a:stretch>
            <a:fillRect/>
          </a:stretch>
        </p:blipFill>
        <p:spPr bwMode="auto">
          <a:xfrm>
            <a:off x="4754563" y="1716088"/>
            <a:ext cx="3648075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TextBox 10"/>
          <p:cNvSpPr txBox="1">
            <a:spLocks noChangeArrowheads="1"/>
          </p:cNvSpPr>
          <p:nvPr/>
        </p:nvSpPr>
        <p:spPr bwMode="auto">
          <a:xfrm>
            <a:off x="47545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Correlation map</a:t>
            </a:r>
          </a:p>
        </p:txBody>
      </p:sp>
      <p:sp>
        <p:nvSpPr>
          <p:cNvPr id="15" name="Oval 14"/>
          <p:cNvSpPr/>
          <p:nvPr/>
        </p:nvSpPr>
        <p:spPr>
          <a:xfrm>
            <a:off x="6726238" y="2555875"/>
            <a:ext cx="365125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3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38400"/>
            <a:ext cx="500811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5564088"/>
          </a:xfrm>
        </p:spPr>
        <p:txBody>
          <a:bodyPr/>
          <a:lstStyle/>
          <a:p>
            <a:r>
              <a:rPr lang="en-US" dirty="0"/>
              <a:t>An image contains discrete number of pixels, e.g.</a:t>
            </a:r>
          </a:p>
          <a:p>
            <a:pPr lvl="1"/>
            <a:r>
              <a:rPr lang="en-US" dirty="0"/>
              <a:t>“grayscale” (or “intensity”): [0,255]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620000" y="6553200"/>
            <a:ext cx="12070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0" dirty="0">
                <a:solidFill>
                  <a:srgbClr val="000000"/>
                </a:solidFill>
                <a:cs typeface="Arial" pitchFamily="34" charset="0"/>
              </a:rPr>
              <a:t>Source: F.F Lei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06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54275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54276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</a:t>
            </a:r>
          </a:p>
        </p:txBody>
      </p:sp>
      <p:pic>
        <p:nvPicPr>
          <p:cNvPr id="54277" name="Picture 10" descr="car_scen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4950" y="2479675"/>
            <a:ext cx="2857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11" descr="car_templat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63" y="3027363"/>
            <a:ext cx="1724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066800" y="4957763"/>
            <a:ext cx="76311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b="0">
                <a:solidFill>
                  <a:srgbClr val="000000"/>
                </a:solidFill>
              </a:rPr>
              <a:t>What if the template is not identical to some subimage in the scene?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1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Template matching</a:t>
            </a:r>
          </a:p>
        </p:txBody>
      </p:sp>
      <p:sp>
        <p:nvSpPr>
          <p:cNvPr id="55299" name="TextBox 8"/>
          <p:cNvSpPr txBox="1">
            <a:spLocks noChangeArrowheads="1"/>
          </p:cNvSpPr>
          <p:nvPr/>
        </p:nvSpPr>
        <p:spPr bwMode="auto">
          <a:xfrm>
            <a:off x="1212850" y="452437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Detected template</a:t>
            </a:r>
          </a:p>
        </p:txBody>
      </p:sp>
      <p:sp>
        <p:nvSpPr>
          <p:cNvPr id="55300" name="TextBox 12"/>
          <p:cNvSpPr txBox="1">
            <a:spLocks noChangeArrowheads="1"/>
          </p:cNvSpPr>
          <p:nvPr/>
        </p:nvSpPr>
        <p:spPr bwMode="auto">
          <a:xfrm>
            <a:off x="4645025" y="3757613"/>
            <a:ext cx="3906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solidFill>
                  <a:srgbClr val="000000"/>
                </a:solidFill>
              </a:rPr>
              <a:t>Template</a:t>
            </a:r>
          </a:p>
        </p:txBody>
      </p:sp>
      <p:pic>
        <p:nvPicPr>
          <p:cNvPr id="55301" name="Picture 9" descr="car_detected.jpg"/>
          <p:cNvPicPr>
            <a:picLocks noChangeAspect="1"/>
          </p:cNvPicPr>
          <p:nvPr/>
        </p:nvPicPr>
        <p:blipFill>
          <a:blip r:embed="rId3" cstate="print"/>
          <a:srcRect l="16856" t="15393" r="16058" b="24977"/>
          <a:stretch>
            <a:fillRect/>
          </a:stretch>
        </p:blipFill>
        <p:spPr bwMode="auto">
          <a:xfrm>
            <a:off x="1431925" y="2333625"/>
            <a:ext cx="3140075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10" descr="car_templat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63" y="3027363"/>
            <a:ext cx="1724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Box 12"/>
          <p:cNvSpPr txBox="1">
            <a:spLocks noChangeArrowheads="1"/>
          </p:cNvSpPr>
          <p:nvPr/>
        </p:nvSpPr>
        <p:spPr bwMode="auto">
          <a:xfrm>
            <a:off x="1066800" y="5146675"/>
            <a:ext cx="76311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b="0">
                <a:solidFill>
                  <a:srgbClr val="000000"/>
                </a:solidFill>
              </a:rPr>
              <a:t>Match can be meaningful, if scale, orientation, and general appearance is right.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1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924800" cy="53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4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685800"/>
          </a:xfrm>
        </p:spPr>
        <p:txBody>
          <a:bodyPr/>
          <a:lstStyle/>
          <a:p>
            <a:r>
              <a:rPr lang="en-US" dirty="0"/>
              <a:t>Some possible measures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82" y="2209800"/>
            <a:ext cx="7248718" cy="41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2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Correlations for comparing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51000"/>
            <a:ext cx="5321300" cy="23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886200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If we are doing an exhaustive search over all image patches in the second image, this is cross-correlation of a template with an image.</a:t>
            </a:r>
          </a:p>
        </p:txBody>
      </p:sp>
    </p:spTree>
    <p:extLst>
      <p:ext uri="{BB962C8B-B14F-4D97-AF65-F5344CB8AC3E}">
        <p14:creationId xmlns:p14="http://schemas.microsoft.com/office/powerpoint/2010/main" val="1368915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52500"/>
            <a:ext cx="8915400" cy="494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5791200"/>
            <a:ext cx="7846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this is a stereo pair from the NASA mars rover.</a:t>
            </a:r>
          </a:p>
          <a:p>
            <a:r>
              <a:rPr lang="en-US" sz="2800" dirty="0"/>
              <a:t>The rover is exploring the “El Capitan” formation.</a:t>
            </a:r>
          </a:p>
        </p:txBody>
      </p:sp>
    </p:spTree>
    <p:extLst>
      <p:ext uri="{BB962C8B-B14F-4D97-AF65-F5344CB8AC3E}">
        <p14:creationId xmlns:p14="http://schemas.microsoft.com/office/powerpoint/2010/main" val="835568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927100"/>
            <a:ext cx="9017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6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cross-correlation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97"/>
            <a:ext cx="9144000" cy="53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81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cont’d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51816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1600200"/>
            <a:ext cx="39401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 that score image</a:t>
            </a:r>
          </a:p>
          <a:p>
            <a:r>
              <a:rPr lang="en-US" sz="3200" dirty="0"/>
              <a:t>looks a lot like a blurry</a:t>
            </a:r>
          </a:p>
          <a:p>
            <a:r>
              <a:rPr lang="en-US" sz="3200" dirty="0"/>
              <a:t>version of image 2.</a:t>
            </a:r>
          </a:p>
          <a:p>
            <a:endParaRPr lang="en-US" sz="3200" dirty="0"/>
          </a:p>
          <a:p>
            <a:r>
              <a:rPr lang="en-US" sz="3200" dirty="0"/>
              <a:t>This clues us in to the</a:t>
            </a:r>
          </a:p>
          <a:p>
            <a:r>
              <a:rPr lang="en-US" sz="3200" dirty="0"/>
              <a:t>problem with straight</a:t>
            </a:r>
          </a:p>
          <a:p>
            <a:r>
              <a:rPr lang="en-US" sz="3200" dirty="0"/>
              <a:t>correlation with an</a:t>
            </a:r>
          </a:p>
          <a:p>
            <a:r>
              <a:rPr lang="en-US" sz="3200" dirty="0"/>
              <a:t>image template.</a:t>
            </a:r>
          </a:p>
        </p:txBody>
      </p:sp>
    </p:spTree>
    <p:extLst>
      <p:ext uri="{BB962C8B-B14F-4D97-AF65-F5344CB8AC3E}">
        <p14:creationId xmlns:p14="http://schemas.microsoft.com/office/powerpoint/2010/main" val="3828046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5842000" cy="238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038600"/>
            <a:ext cx="5778500" cy="227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3505200"/>
            <a:ext cx="1301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331" y="6172200"/>
            <a:ext cx="8647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 is based on the brightness of the underlying image!</a:t>
            </a:r>
          </a:p>
        </p:txBody>
      </p:sp>
    </p:spTree>
    <p:extLst>
      <p:ext uri="{BB962C8B-B14F-4D97-AF65-F5344CB8AC3E}">
        <p14:creationId xmlns:p14="http://schemas.microsoft.com/office/powerpoint/2010/main" val="168969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2441448"/>
            <a:ext cx="59340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as functions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5564088"/>
          </a:xfrm>
        </p:spPr>
        <p:txBody>
          <a:bodyPr/>
          <a:lstStyle/>
          <a:p>
            <a:r>
              <a:rPr lang="en-US" dirty="0"/>
              <a:t>An image contains discrete number of pixels, e.g.</a:t>
            </a:r>
          </a:p>
          <a:p>
            <a:pPr lvl="1"/>
            <a:r>
              <a:rPr lang="en-US" dirty="0"/>
              <a:t>“grayscale” (or “intensity”): [0,255]</a:t>
            </a:r>
          </a:p>
          <a:p>
            <a:pPr lvl="1"/>
            <a:r>
              <a:rPr lang="en-US" dirty="0"/>
              <a:t>Color</a:t>
            </a:r>
          </a:p>
          <a:p>
            <a:pPr lvl="2"/>
            <a:r>
              <a:rPr lang="pt-BR" dirty="0"/>
              <a:t>RGB: [R, G, B] </a:t>
            </a:r>
          </a:p>
          <a:p>
            <a:pPr lvl="2"/>
            <a:r>
              <a:rPr lang="pt-BR" dirty="0"/>
              <a:t>Lab: [L, a, b] </a:t>
            </a:r>
          </a:p>
          <a:p>
            <a:pPr lvl="2"/>
            <a:r>
              <a:rPr lang="pt-BR" dirty="0"/>
              <a:t>HSV: [H, S, V] </a:t>
            </a:r>
          </a:p>
          <a:p>
            <a:pPr lvl="2"/>
            <a:endParaRPr lang="en-US" dirty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620000" y="6553200"/>
            <a:ext cx="12070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0" dirty="0">
                <a:solidFill>
                  <a:srgbClr val="000000"/>
                </a:solidFill>
                <a:cs typeface="Arial" pitchFamily="34" charset="0"/>
              </a:rPr>
              <a:t>Source: F.F Lei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12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Subtract off the mean value of the template.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way, the correlation score is higher only</a:t>
            </a:r>
          </a:p>
          <a:p>
            <a:pPr marL="0" indent="0">
              <a:buNone/>
            </a:pPr>
            <a:r>
              <a:rPr lang="en-US" dirty="0"/>
              <a:t>when darker parts of the template overlap darker parts of the image, and brighter parts of the template overlap brighter parts of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9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</a:t>
            </a:r>
            <a:r>
              <a:rPr lang="mr-IN" dirty="0"/>
              <a:t>–</a:t>
            </a:r>
            <a:r>
              <a:rPr lang="en-US" dirty="0"/>
              <a:t> zero-mean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038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867400"/>
            <a:ext cx="9433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Better! But highest score is still not the correct match.</a:t>
            </a:r>
          </a:p>
          <a:p>
            <a:r>
              <a:rPr lang="en-US" sz="2800" dirty="0"/>
              <a:t>Note: highest score IS best within local NN of correct match.</a:t>
            </a:r>
          </a:p>
        </p:txBody>
      </p:sp>
    </p:spTree>
    <p:extLst>
      <p:ext uri="{BB962C8B-B14F-4D97-AF65-F5344CB8AC3E}">
        <p14:creationId xmlns:p14="http://schemas.microsoft.com/office/powerpoint/2010/main" val="915577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“SSD” or “block matching”</a:t>
            </a:r>
            <a:br>
              <a:rPr lang="en-US" dirty="0"/>
            </a:br>
            <a:r>
              <a:rPr lang="en-US" dirty="0"/>
              <a:t>(Sum of Squared Differences)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most popular matching score.</a:t>
            </a:r>
          </a:p>
          <a:p>
            <a:r>
              <a:rPr lang="en-US" dirty="0"/>
              <a:t>We will use it when deriving Harris corners</a:t>
            </a:r>
          </a:p>
          <a:p>
            <a:r>
              <a:rPr lang="en-US" dirty="0"/>
              <a:t>Some researchers claim it works better than cross-correlation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660900"/>
            <a:ext cx="5854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36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/>
              <a:t>Relation between SSD and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940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23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62370"/>
            <a:ext cx="8318500" cy="58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313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intensity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8" y="990600"/>
            <a:ext cx="804841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23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 scene is imaged by different sensors, or under different illumination intensities,, both the SSD and the </a:t>
            </a:r>
            <a:r>
              <a:rPr lang="en-US" dirty="0" err="1"/>
              <a:t>C</a:t>
            </a:r>
            <a:r>
              <a:rPr lang="en-US" baseline="-25000" dirty="0" err="1"/>
              <a:t>fg</a:t>
            </a:r>
            <a:r>
              <a:rPr lang="en-US" dirty="0"/>
              <a:t> can be large for windows representing the same area in the scene!</a:t>
            </a:r>
          </a:p>
          <a:p>
            <a:r>
              <a:rPr lang="en-US" dirty="0"/>
              <a:t>A solution is to </a:t>
            </a:r>
            <a:r>
              <a:rPr lang="en-US" b="1" dirty="0">
                <a:solidFill>
                  <a:srgbClr val="FF0000"/>
                </a:solidFill>
              </a:rPr>
              <a:t>NORMALIZE</a:t>
            </a:r>
            <a:r>
              <a:rPr lang="en-US" dirty="0"/>
              <a:t> the pixels in the windows before comparing them by subtracting the mean of the patch intensities and dividing by the </a:t>
            </a:r>
            <a:r>
              <a:rPr lang="en-US" dirty="0" err="1"/>
              <a:t>std.dev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568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22" y="1447800"/>
            <a:ext cx="794697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76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Cross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57553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3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Cross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Important point about NCC:</a:t>
            </a:r>
          </a:p>
          <a:p>
            <a:pPr lvl="1"/>
            <a:r>
              <a:rPr lang="en-US" dirty="0"/>
              <a:t>Score values range from 1 (perfect match) to -1 (completely anti-correlated)</a:t>
            </a:r>
          </a:p>
          <a:p>
            <a:endParaRPr lang="en-US" dirty="0"/>
          </a:p>
          <a:p>
            <a:r>
              <a:rPr lang="en-US" dirty="0"/>
              <a:t>Intuition: treating the normalized patches as vectors, we see they are unit vectors. Therefore, correlation becomes dot product of unit vectors, and thus must range between -1 and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discrete functions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1162043"/>
            <a:ext cx="9144000" cy="2495557"/>
          </a:xfrm>
        </p:spPr>
        <p:txBody>
          <a:bodyPr/>
          <a:lstStyle/>
          <a:p>
            <a:r>
              <a:rPr lang="en-US" sz="2800" dirty="0"/>
              <a:t>In computer vision we operate on </a:t>
            </a:r>
            <a:r>
              <a:rPr lang="en-US" sz="2800" b="1" dirty="0"/>
              <a:t>digital (discrete) </a:t>
            </a:r>
            <a:r>
              <a:rPr lang="en-US" sz="2800" dirty="0"/>
              <a:t>images:</a:t>
            </a:r>
          </a:p>
          <a:p>
            <a:pPr lvl="1"/>
            <a:r>
              <a:rPr lang="en-US" sz="2400" b="1" dirty="0"/>
              <a:t>Sample</a:t>
            </a:r>
            <a:r>
              <a:rPr lang="en-US" sz="2400" dirty="0"/>
              <a:t> the 2D space on a regular grid</a:t>
            </a:r>
          </a:p>
          <a:p>
            <a:pPr lvl="1"/>
            <a:r>
              <a:rPr lang="en-US" sz="2400" b="1" dirty="0"/>
              <a:t>Quantize</a:t>
            </a:r>
            <a:r>
              <a:rPr lang="en-US" sz="2400" dirty="0"/>
              <a:t> each sample (round to nearest integer)</a:t>
            </a:r>
          </a:p>
          <a:p>
            <a:r>
              <a:rPr lang="en-US" sz="2800" dirty="0"/>
              <a:t>Image thus represented as a matrix of integer values.</a:t>
            </a:r>
          </a:p>
          <a:p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1450" y="5346700"/>
            <a:ext cx="9201150" cy="1352550"/>
            <a:chOff x="-76200" y="5346700"/>
            <a:chExt cx="9201150" cy="1352550"/>
          </a:xfrm>
        </p:grpSpPr>
        <p:pic>
          <p:nvPicPr>
            <p:cNvPr id="15" name="Picture 8" descr="smoothing-d5"/>
            <p:cNvPicPr>
              <a:picLocks noChangeAspect="1" noChangeArrowheads="1"/>
            </p:cNvPicPr>
            <p:nvPr/>
          </p:nvPicPr>
          <p:blipFill>
            <a:blip r:embed="rId5" cstate="print"/>
            <a:srcRect b="48459"/>
            <a:stretch>
              <a:fillRect/>
            </a:stretch>
          </p:blipFill>
          <p:spPr bwMode="auto">
            <a:xfrm>
              <a:off x="4049713" y="5421313"/>
              <a:ext cx="3322637" cy="1247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7883525" y="5786438"/>
              <a:ext cx="12414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1D</a:t>
              </a:r>
            </a:p>
          </p:txBody>
        </p:sp>
        <p:grpSp>
          <p:nvGrpSpPr>
            <p:cNvPr id="3" name="Group 21"/>
            <p:cNvGrpSpPr>
              <a:grpSpLocks noChangeAspect="1"/>
            </p:cNvGrpSpPr>
            <p:nvPr/>
          </p:nvGrpSpPr>
          <p:grpSpPr bwMode="auto">
            <a:xfrm>
              <a:off x="-76200" y="5346700"/>
              <a:ext cx="3395663" cy="1352550"/>
              <a:chOff x="-2840139" y="3502026"/>
              <a:chExt cx="3943404" cy="1570059"/>
            </a:xfrm>
          </p:grpSpPr>
          <p:pic>
            <p:nvPicPr>
              <p:cNvPr id="11274" name="Picture 8" descr="smoothing-d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48459"/>
              <a:stretch>
                <a:fillRect/>
              </a:stretch>
            </p:blipFill>
            <p:spPr bwMode="auto">
              <a:xfrm>
                <a:off x="-2840139" y="3611565"/>
                <a:ext cx="3890963" cy="1460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5" name="Rectangle 20"/>
              <p:cNvSpPr>
                <a:spLocks noChangeArrowheads="1"/>
              </p:cNvSpPr>
              <p:nvPr/>
            </p:nvSpPr>
            <p:spPr bwMode="auto">
              <a:xfrm>
                <a:off x="-2657574" y="3502026"/>
                <a:ext cx="3760839" cy="116841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sp>
            <p:nvSpPr>
              <p:cNvPr id="11276" name="Freeform 19"/>
              <p:cNvSpPr>
                <a:spLocks noChangeArrowheads="1"/>
              </p:cNvSpPr>
              <p:nvPr/>
            </p:nvSpPr>
            <p:spPr bwMode="auto">
              <a:xfrm>
                <a:off x="-2621061" y="3830643"/>
                <a:ext cx="3645074" cy="843419"/>
              </a:xfrm>
              <a:custGeom>
                <a:avLst/>
                <a:gdLst>
                  <a:gd name="T0" fmla="*/ 0 w 3645074"/>
                  <a:gd name="T1" fmla="*/ 179539 h 843419"/>
                  <a:gd name="T2" fmla="*/ 50104 w 3645074"/>
                  <a:gd name="T3" fmla="*/ 179539 h 843419"/>
                  <a:gd name="T4" fmla="*/ 237994 w 3645074"/>
                  <a:gd name="T5" fmla="*/ 705632 h 843419"/>
                  <a:gd name="T6" fmla="*/ 388307 w 3645074"/>
                  <a:gd name="T7" fmla="*/ 304800 h 843419"/>
                  <a:gd name="T8" fmla="*/ 501041 w 3645074"/>
                  <a:gd name="T9" fmla="*/ 304800 h 843419"/>
                  <a:gd name="T10" fmla="*/ 526093 w 3645074"/>
                  <a:gd name="T11" fmla="*/ 480164 h 843419"/>
                  <a:gd name="T12" fmla="*/ 601249 w 3645074"/>
                  <a:gd name="T13" fmla="*/ 329852 h 843419"/>
                  <a:gd name="T14" fmla="*/ 713983 w 3645074"/>
                  <a:gd name="T15" fmla="*/ 405008 h 843419"/>
                  <a:gd name="T16" fmla="*/ 751561 w 3645074"/>
                  <a:gd name="T17" fmla="*/ 655528 h 843419"/>
                  <a:gd name="T18" fmla="*/ 814192 w 3645074"/>
                  <a:gd name="T19" fmla="*/ 480164 h 843419"/>
                  <a:gd name="T20" fmla="*/ 989556 w 3645074"/>
                  <a:gd name="T21" fmla="*/ 567846 h 843419"/>
                  <a:gd name="T22" fmla="*/ 1077238 w 3645074"/>
                  <a:gd name="T23" fmla="*/ 843419 h 843419"/>
                  <a:gd name="T24" fmla="*/ 1164920 w 3645074"/>
                  <a:gd name="T25" fmla="*/ 567846 h 843419"/>
                  <a:gd name="T26" fmla="*/ 1365337 w 3645074"/>
                  <a:gd name="T27" fmla="*/ 480164 h 843419"/>
                  <a:gd name="T28" fmla="*/ 1453019 w 3645074"/>
                  <a:gd name="T29" fmla="*/ 29227 h 843419"/>
                  <a:gd name="T30" fmla="*/ 1553227 w 3645074"/>
                  <a:gd name="T31" fmla="*/ 655528 h 843419"/>
                  <a:gd name="T32" fmla="*/ 1640909 w 3645074"/>
                  <a:gd name="T33" fmla="*/ 780789 h 843419"/>
                  <a:gd name="T34" fmla="*/ 1678487 w 3645074"/>
                  <a:gd name="T35" fmla="*/ 617950 h 843419"/>
                  <a:gd name="T36" fmla="*/ 1778696 w 3645074"/>
                  <a:gd name="T37" fmla="*/ 830893 h 843419"/>
                  <a:gd name="T38" fmla="*/ 1828800 w 3645074"/>
                  <a:gd name="T39" fmla="*/ 655528 h 843419"/>
                  <a:gd name="T40" fmla="*/ 1991638 w 3645074"/>
                  <a:gd name="T41" fmla="*/ 668054 h 843419"/>
                  <a:gd name="T42" fmla="*/ 2116898 w 3645074"/>
                  <a:gd name="T43" fmla="*/ 505216 h 843419"/>
                  <a:gd name="T44" fmla="*/ 2179528 w 3645074"/>
                  <a:gd name="T45" fmla="*/ 505216 h 843419"/>
                  <a:gd name="T46" fmla="*/ 2254684 w 3645074"/>
                  <a:gd name="T47" fmla="*/ 617950 h 843419"/>
                  <a:gd name="T48" fmla="*/ 2304788 w 3645074"/>
                  <a:gd name="T49" fmla="*/ 192065 h 843419"/>
                  <a:gd name="T50" fmla="*/ 2417522 w 3645074"/>
                  <a:gd name="T51" fmla="*/ 405008 h 843419"/>
                  <a:gd name="T52" fmla="*/ 2442574 w 3645074"/>
                  <a:gd name="T53" fmla="*/ 254695 h 843419"/>
                  <a:gd name="T54" fmla="*/ 2567834 w 3645074"/>
                  <a:gd name="T55" fmla="*/ 505216 h 843419"/>
                  <a:gd name="T56" fmla="*/ 2605412 w 3645074"/>
                  <a:gd name="T57" fmla="*/ 279747 h 843419"/>
                  <a:gd name="T58" fmla="*/ 2680570 w 3645074"/>
                  <a:gd name="T59" fmla="*/ 367430 h 843419"/>
                  <a:gd name="T60" fmla="*/ 2805830 w 3645074"/>
                  <a:gd name="T61" fmla="*/ 217117 h 843419"/>
                  <a:gd name="T62" fmla="*/ 3018772 w 3645074"/>
                  <a:gd name="T63" fmla="*/ 317326 h 843419"/>
                  <a:gd name="T64" fmla="*/ 3106454 w 3645074"/>
                  <a:gd name="T65" fmla="*/ 655528 h 843419"/>
                  <a:gd name="T66" fmla="*/ 3181610 w 3645074"/>
                  <a:gd name="T67" fmla="*/ 455112 h 843419"/>
                  <a:gd name="T68" fmla="*/ 3244240 w 3645074"/>
                  <a:gd name="T69" fmla="*/ 405008 h 843419"/>
                  <a:gd name="T70" fmla="*/ 3331922 w 3645074"/>
                  <a:gd name="T71" fmla="*/ 467638 h 843419"/>
                  <a:gd name="T72" fmla="*/ 3382026 w 3645074"/>
                  <a:gd name="T73" fmla="*/ 54279 h 843419"/>
                  <a:gd name="T74" fmla="*/ 3494760 w 3645074"/>
                  <a:gd name="T75" fmla="*/ 655528 h 843419"/>
                  <a:gd name="T76" fmla="*/ 3519812 w 3645074"/>
                  <a:gd name="T77" fmla="*/ 379956 h 843419"/>
                  <a:gd name="T78" fmla="*/ 3620022 w 3645074"/>
                  <a:gd name="T79" fmla="*/ 530268 h 843419"/>
                  <a:gd name="T80" fmla="*/ 3645074 w 3645074"/>
                  <a:gd name="T81" fmla="*/ 530268 h 8434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645074"/>
                  <a:gd name="T124" fmla="*/ 0 h 843419"/>
                  <a:gd name="T125" fmla="*/ 3645074 w 3645074"/>
                  <a:gd name="T126" fmla="*/ 843419 h 84341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645074" h="843419">
                    <a:moveTo>
                      <a:pt x="0" y="179539"/>
                    </a:moveTo>
                    <a:cubicBezTo>
                      <a:pt x="5219" y="135698"/>
                      <a:pt x="10438" y="91857"/>
                      <a:pt x="50104" y="179539"/>
                    </a:cubicBezTo>
                    <a:cubicBezTo>
                      <a:pt x="89770" y="267221"/>
                      <a:pt x="181627" y="684755"/>
                      <a:pt x="237994" y="705632"/>
                    </a:cubicBezTo>
                    <a:cubicBezTo>
                      <a:pt x="294361" y="726509"/>
                      <a:pt x="344466" y="371605"/>
                      <a:pt x="388307" y="304800"/>
                    </a:cubicBezTo>
                    <a:cubicBezTo>
                      <a:pt x="432148" y="237995"/>
                      <a:pt x="478077" y="275573"/>
                      <a:pt x="501041" y="304800"/>
                    </a:cubicBezTo>
                    <a:cubicBezTo>
                      <a:pt x="524005" y="334027"/>
                      <a:pt x="509392" y="475989"/>
                      <a:pt x="526093" y="480164"/>
                    </a:cubicBezTo>
                    <a:cubicBezTo>
                      <a:pt x="542794" y="484339"/>
                      <a:pt x="569934" y="342378"/>
                      <a:pt x="601249" y="329852"/>
                    </a:cubicBezTo>
                    <a:cubicBezTo>
                      <a:pt x="632564" y="317326"/>
                      <a:pt x="688931" y="350729"/>
                      <a:pt x="713983" y="405008"/>
                    </a:cubicBezTo>
                    <a:cubicBezTo>
                      <a:pt x="739035" y="459287"/>
                      <a:pt x="734860" y="643002"/>
                      <a:pt x="751561" y="655528"/>
                    </a:cubicBezTo>
                    <a:cubicBezTo>
                      <a:pt x="768262" y="668054"/>
                      <a:pt x="774526" y="494778"/>
                      <a:pt x="814192" y="480164"/>
                    </a:cubicBezTo>
                    <a:cubicBezTo>
                      <a:pt x="853858" y="465550"/>
                      <a:pt x="945715" y="507304"/>
                      <a:pt x="989556" y="567846"/>
                    </a:cubicBezTo>
                    <a:cubicBezTo>
                      <a:pt x="1033397" y="628389"/>
                      <a:pt x="1048011" y="843419"/>
                      <a:pt x="1077238" y="843419"/>
                    </a:cubicBezTo>
                    <a:cubicBezTo>
                      <a:pt x="1106465" y="843419"/>
                      <a:pt x="1116904" y="628389"/>
                      <a:pt x="1164920" y="567846"/>
                    </a:cubicBezTo>
                    <a:cubicBezTo>
                      <a:pt x="1212937" y="507304"/>
                      <a:pt x="1317321" y="569934"/>
                      <a:pt x="1365337" y="480164"/>
                    </a:cubicBezTo>
                    <a:cubicBezTo>
                      <a:pt x="1413354" y="390394"/>
                      <a:pt x="1421704" y="0"/>
                      <a:pt x="1453019" y="29227"/>
                    </a:cubicBezTo>
                    <a:cubicBezTo>
                      <a:pt x="1484334" y="58454"/>
                      <a:pt x="1521912" y="530268"/>
                      <a:pt x="1553227" y="655528"/>
                    </a:cubicBezTo>
                    <a:cubicBezTo>
                      <a:pt x="1584542" y="780788"/>
                      <a:pt x="1620032" y="787052"/>
                      <a:pt x="1640909" y="780789"/>
                    </a:cubicBezTo>
                    <a:cubicBezTo>
                      <a:pt x="1661786" y="774526"/>
                      <a:pt x="1655522" y="609599"/>
                      <a:pt x="1678487" y="617950"/>
                    </a:cubicBezTo>
                    <a:cubicBezTo>
                      <a:pt x="1701452" y="626301"/>
                      <a:pt x="1753644" y="824630"/>
                      <a:pt x="1778696" y="830893"/>
                    </a:cubicBezTo>
                    <a:cubicBezTo>
                      <a:pt x="1803748" y="837156"/>
                      <a:pt x="1793310" y="682668"/>
                      <a:pt x="1828800" y="655528"/>
                    </a:cubicBezTo>
                    <a:cubicBezTo>
                      <a:pt x="1864290" y="628388"/>
                      <a:pt x="1943622" y="693106"/>
                      <a:pt x="1991638" y="668054"/>
                    </a:cubicBezTo>
                    <a:cubicBezTo>
                      <a:pt x="2039654" y="643002"/>
                      <a:pt x="2085583" y="532356"/>
                      <a:pt x="2116898" y="505216"/>
                    </a:cubicBezTo>
                    <a:cubicBezTo>
                      <a:pt x="2148213" y="478076"/>
                      <a:pt x="2156565" y="486427"/>
                      <a:pt x="2179529" y="505216"/>
                    </a:cubicBezTo>
                    <a:cubicBezTo>
                      <a:pt x="2202493" y="524005"/>
                      <a:pt x="2233808" y="670142"/>
                      <a:pt x="2254685" y="617950"/>
                    </a:cubicBezTo>
                    <a:cubicBezTo>
                      <a:pt x="2275562" y="565758"/>
                      <a:pt x="2277649" y="227555"/>
                      <a:pt x="2304789" y="192065"/>
                    </a:cubicBezTo>
                    <a:cubicBezTo>
                      <a:pt x="2331929" y="156575"/>
                      <a:pt x="2394559" y="394570"/>
                      <a:pt x="2417523" y="405008"/>
                    </a:cubicBezTo>
                    <a:cubicBezTo>
                      <a:pt x="2440487" y="415446"/>
                      <a:pt x="2417523" y="237994"/>
                      <a:pt x="2442575" y="254695"/>
                    </a:cubicBezTo>
                    <a:cubicBezTo>
                      <a:pt x="2467627" y="271396"/>
                      <a:pt x="2540695" y="501041"/>
                      <a:pt x="2567835" y="505216"/>
                    </a:cubicBezTo>
                    <a:cubicBezTo>
                      <a:pt x="2594975" y="509391"/>
                      <a:pt x="2586624" y="302711"/>
                      <a:pt x="2605413" y="279747"/>
                    </a:cubicBezTo>
                    <a:cubicBezTo>
                      <a:pt x="2624202" y="256783"/>
                      <a:pt x="2647167" y="377868"/>
                      <a:pt x="2680570" y="367430"/>
                    </a:cubicBezTo>
                    <a:cubicBezTo>
                      <a:pt x="2713973" y="356992"/>
                      <a:pt x="2749463" y="225468"/>
                      <a:pt x="2805830" y="217117"/>
                    </a:cubicBezTo>
                    <a:cubicBezTo>
                      <a:pt x="2862197" y="208766"/>
                      <a:pt x="2968668" y="244258"/>
                      <a:pt x="3018772" y="317326"/>
                    </a:cubicBezTo>
                    <a:cubicBezTo>
                      <a:pt x="3068876" y="390395"/>
                      <a:pt x="3079315" y="632564"/>
                      <a:pt x="3106455" y="655528"/>
                    </a:cubicBezTo>
                    <a:cubicBezTo>
                      <a:pt x="3133595" y="678492"/>
                      <a:pt x="3158647" y="496865"/>
                      <a:pt x="3181611" y="455112"/>
                    </a:cubicBezTo>
                    <a:cubicBezTo>
                      <a:pt x="3204575" y="413359"/>
                      <a:pt x="3219189" y="402920"/>
                      <a:pt x="3244241" y="405008"/>
                    </a:cubicBezTo>
                    <a:cubicBezTo>
                      <a:pt x="3269293" y="407096"/>
                      <a:pt x="3308959" y="526093"/>
                      <a:pt x="3331923" y="467638"/>
                    </a:cubicBezTo>
                    <a:cubicBezTo>
                      <a:pt x="3354887" y="409183"/>
                      <a:pt x="3354887" y="22964"/>
                      <a:pt x="3382027" y="54279"/>
                    </a:cubicBezTo>
                    <a:cubicBezTo>
                      <a:pt x="3409167" y="85594"/>
                      <a:pt x="3471797" y="601249"/>
                      <a:pt x="3494761" y="655528"/>
                    </a:cubicBezTo>
                    <a:cubicBezTo>
                      <a:pt x="3517725" y="709807"/>
                      <a:pt x="3498936" y="400833"/>
                      <a:pt x="3519813" y="379956"/>
                    </a:cubicBezTo>
                    <a:cubicBezTo>
                      <a:pt x="3540690" y="359079"/>
                      <a:pt x="3599145" y="505216"/>
                      <a:pt x="3620022" y="530268"/>
                    </a:cubicBezTo>
                    <a:cubicBezTo>
                      <a:pt x="3640899" y="555320"/>
                      <a:pt x="3642986" y="542794"/>
                      <a:pt x="3645074" y="530268"/>
                    </a:cubicBezTo>
                  </a:path>
                </a:pathLst>
              </a:cu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</p:grpSp>
        <p:sp>
          <p:nvSpPr>
            <p:cNvPr id="19" name="Right Arrow 18"/>
            <p:cNvSpPr>
              <a:spLocks noChangeArrowheads="1"/>
            </p:cNvSpPr>
            <p:nvPr/>
          </p:nvSpPr>
          <p:spPr bwMode="auto">
            <a:xfrm>
              <a:off x="3282950" y="5895975"/>
              <a:ext cx="620713" cy="255588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747" y="3170238"/>
            <a:ext cx="9189853" cy="2087562"/>
            <a:chOff x="30347" y="3170238"/>
            <a:chExt cx="9189853" cy="2087562"/>
          </a:xfrm>
        </p:grpSpPr>
        <p:grpSp>
          <p:nvGrpSpPr>
            <p:cNvPr id="2" name="Group 22"/>
            <p:cNvGrpSpPr>
              <a:grpSpLocks/>
            </p:cNvGrpSpPr>
            <p:nvPr/>
          </p:nvGrpSpPr>
          <p:grpSpPr bwMode="auto">
            <a:xfrm>
              <a:off x="2684612" y="3170238"/>
              <a:ext cx="6535588" cy="2011362"/>
              <a:chOff x="2965428" y="2881305"/>
              <a:chExt cx="6535827" cy="2011318"/>
            </a:xfrm>
          </p:grpSpPr>
          <p:pic>
            <p:nvPicPr>
              <p:cNvPr id="11277" name="Picture 5" descr="conv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941821" y="3359143"/>
                <a:ext cx="3989375" cy="1533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8" name="Line 6"/>
              <p:cNvSpPr>
                <a:spLocks noChangeShapeType="1"/>
              </p:cNvSpPr>
              <p:nvPr/>
            </p:nvSpPr>
            <p:spPr bwMode="auto">
              <a:xfrm flipH="1">
                <a:off x="3738621" y="3255955"/>
                <a:ext cx="12700" cy="873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279" name="Picture 7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10021" y="3478205"/>
                <a:ext cx="127000" cy="187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80" name="Line 8"/>
              <p:cNvSpPr>
                <a:spLocks noChangeShapeType="1"/>
              </p:cNvSpPr>
              <p:nvPr/>
            </p:nvSpPr>
            <p:spPr bwMode="auto">
              <a:xfrm rot="16200000" flipH="1">
                <a:off x="4360921" y="2760655"/>
                <a:ext cx="0" cy="812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1281" name="Picture 9" descr="txp_fig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18021" y="2881305"/>
                <a:ext cx="188913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83" name="Right Arrow 13"/>
              <p:cNvSpPr>
                <a:spLocks noChangeArrowheads="1"/>
              </p:cNvSpPr>
              <p:nvPr/>
            </p:nvSpPr>
            <p:spPr bwMode="auto">
              <a:xfrm>
                <a:off x="2965428" y="3940182"/>
                <a:ext cx="620721" cy="255591"/>
              </a:xfrm>
              <a:prstGeom prst="rightArrow">
                <a:avLst>
                  <a:gd name="adj1" fmla="val 50000"/>
                  <a:gd name="adj2" fmla="val 49999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sp>
            <p:nvSpPr>
              <p:cNvPr id="11284" name="TextBox 15"/>
              <p:cNvSpPr txBox="1">
                <a:spLocks noChangeArrowheads="1"/>
              </p:cNvSpPr>
              <p:nvPr/>
            </p:nvSpPr>
            <p:spPr bwMode="auto">
              <a:xfrm>
                <a:off x="8259813" y="3757617"/>
                <a:ext cx="124144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/>
                  <a:t>2D</a:t>
                </a:r>
              </a:p>
            </p:txBody>
          </p:sp>
        </p:grp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7" y="3499877"/>
              <a:ext cx="2560453" cy="1757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481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Cross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728316" cy="52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57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67800" cy="1143000"/>
          </a:xfrm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Filters and Convolution - Crucial Points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6970">
              <a:tabLst>
                <a:tab pos="1012368" algn="l"/>
                <a:tab pos="1012368" algn="l"/>
                <a:tab pos="1012368" algn="l"/>
                <a:tab pos="1290294" algn="l"/>
                <a:tab pos="1012368" algn="l"/>
              </a:tabLst>
            </a:pPr>
            <a:r>
              <a:rPr lang="en-US" altLang="en-US" dirty="0"/>
              <a:t>A filter is a pattern of weights (&lt;&lt; ||image||)</a:t>
            </a:r>
          </a:p>
          <a:p>
            <a:pPr marL="556970">
              <a:tabLst>
                <a:tab pos="1012368" algn="l"/>
                <a:tab pos="1012368" algn="l"/>
                <a:tab pos="1012368" algn="l"/>
                <a:tab pos="1290294" algn="l"/>
                <a:tab pos="1012368" algn="l"/>
              </a:tabLst>
            </a:pPr>
            <a:r>
              <a:rPr lang="en-US" altLang="en-US" dirty="0"/>
              <a:t>Convolution applies the filter to the image</a:t>
            </a:r>
          </a:p>
          <a:p>
            <a:pPr marL="556970">
              <a:tabLst>
                <a:tab pos="1012368" algn="l"/>
                <a:tab pos="1012368" algn="l"/>
                <a:tab pos="1012368" algn="l"/>
                <a:tab pos="1290294" algn="l"/>
                <a:tab pos="1012368" algn="l"/>
              </a:tabLst>
            </a:pPr>
            <a:r>
              <a:rPr lang="en-US" altLang="en-US" dirty="0"/>
              <a:t>Output measures similarity between filter and image patch</a:t>
            </a:r>
          </a:p>
          <a:p>
            <a:pPr marL="834896" lvl="1">
              <a:tabLst>
                <a:tab pos="1012368" algn="l"/>
                <a:tab pos="1012368" algn="l"/>
                <a:tab pos="1012368" algn="l"/>
                <a:tab pos="1290294" algn="l"/>
                <a:tab pos="1012368" algn="l"/>
              </a:tabLst>
            </a:pPr>
            <a:r>
              <a:rPr lang="en-US" altLang="en-US" dirty="0"/>
              <a:t>only a rough estimate</a:t>
            </a:r>
          </a:p>
          <a:p>
            <a:pPr marL="556970">
              <a:tabLst>
                <a:tab pos="1012368" algn="l"/>
                <a:tab pos="1012368" algn="l"/>
                <a:tab pos="1012368" algn="l"/>
                <a:tab pos="1290294" algn="l"/>
                <a:tab pos="1012368" algn="l"/>
              </a:tabLst>
            </a:pPr>
            <a:r>
              <a:rPr lang="en-US" altLang="en-US" dirty="0"/>
              <a:t>Normalized correlation gives improved pattern detection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2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Slide Credits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Rob Fergus – NYU</a:t>
            </a:r>
          </a:p>
          <a:p>
            <a:r>
              <a:rPr lang="en-US" altLang="en-US" dirty="0" err="1"/>
              <a:t>Darell</a:t>
            </a:r>
            <a:r>
              <a:rPr lang="en-US" altLang="en-US" dirty="0"/>
              <a:t> Trevor – UC Berkeley</a:t>
            </a:r>
          </a:p>
          <a:p>
            <a:r>
              <a:rPr lang="en-US" altLang="en-US" dirty="0" err="1"/>
              <a:t>Fei</a:t>
            </a:r>
            <a:r>
              <a:rPr lang="en-US" altLang="en-US" dirty="0"/>
              <a:t> </a:t>
            </a:r>
            <a:r>
              <a:rPr lang="en-US" altLang="en-US" dirty="0" err="1"/>
              <a:t>Fei</a:t>
            </a:r>
            <a:r>
              <a:rPr lang="en-US" altLang="en-US" dirty="0"/>
              <a:t> Li - Stanford</a:t>
            </a:r>
          </a:p>
          <a:p>
            <a:r>
              <a:rPr lang="en-US" altLang="en-US" dirty="0"/>
              <a:t>Svetlana </a:t>
            </a:r>
            <a:r>
              <a:rPr lang="en-US" altLang="en-US" dirty="0" err="1"/>
              <a:t>Lazebnik</a:t>
            </a:r>
            <a:r>
              <a:rPr lang="en-US" altLang="en-US" dirty="0"/>
              <a:t> – UIUC</a:t>
            </a:r>
          </a:p>
          <a:p>
            <a:r>
              <a:rPr lang="en-US" altLang="en-US" dirty="0"/>
              <a:t>David A. Forsyth </a:t>
            </a:r>
            <a:r>
              <a:rPr lang="mr-IN" altLang="en-US" dirty="0"/>
              <a:t>–</a:t>
            </a:r>
            <a:r>
              <a:rPr lang="en-US" altLang="en-US" dirty="0"/>
              <a:t> UIUC</a:t>
            </a:r>
          </a:p>
          <a:p>
            <a:r>
              <a:rPr lang="en-US" altLang="en-US" dirty="0"/>
              <a:t>Robert Collins - </a:t>
            </a:r>
            <a:r>
              <a:rPr lang="en-US" altLang="en-US" dirty="0" err="1"/>
              <a:t>PennState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277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26C85-E602-4510-8D6F-BDDBA0749E0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20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3946</Words>
  <Application>Microsoft Macintosh PowerPoint</Application>
  <PresentationFormat>On-screen Show (4:3)</PresentationFormat>
  <Paragraphs>2243</Paragraphs>
  <Slides>93</Slides>
  <Notes>66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Arial</vt:lpstr>
      <vt:lpstr>Calibri</vt:lpstr>
      <vt:lpstr>Courier New</vt:lpstr>
      <vt:lpstr>Mangal</vt:lpstr>
      <vt:lpstr>Monotype Sorts</vt:lpstr>
      <vt:lpstr>Myriad Roman</vt:lpstr>
      <vt:lpstr>Tahoma</vt:lpstr>
      <vt:lpstr>Times</vt:lpstr>
      <vt:lpstr>Times New Roman</vt:lpstr>
      <vt:lpstr>Wingdings</vt:lpstr>
      <vt:lpstr>Office Theme</vt:lpstr>
      <vt:lpstr>Equation</vt:lpstr>
      <vt:lpstr>Photo Editor Photo</vt:lpstr>
      <vt:lpstr>CSCI 631 Foundations of Computer Vision</vt:lpstr>
      <vt:lpstr>Schedule</vt:lpstr>
      <vt:lpstr>Image Filters</vt:lpstr>
      <vt:lpstr>Overview</vt:lpstr>
      <vt:lpstr>Overview</vt:lpstr>
      <vt:lpstr>Images as functions</vt:lpstr>
      <vt:lpstr>Images as functions</vt:lpstr>
      <vt:lpstr>Images as functions</vt:lpstr>
      <vt:lpstr>Images as discrete functions</vt:lpstr>
      <vt:lpstr>Images as discrete functions</vt:lpstr>
      <vt:lpstr>Overview</vt:lpstr>
      <vt:lpstr>Motivation</vt:lpstr>
      <vt:lpstr>PowerPoint Presentation</vt:lpstr>
      <vt:lpstr>Motivation: noise reduction</vt:lpstr>
      <vt:lpstr>Common types of noise</vt:lpstr>
      <vt:lpstr>Gaussian noise</vt:lpstr>
      <vt:lpstr>PowerPoint Presentation</vt:lpstr>
      <vt:lpstr>PowerPoint Presentation</vt:lpstr>
      <vt:lpstr>First attempt at a solution</vt:lpstr>
      <vt:lpstr>First attempt at a solution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Correlation filtering</vt:lpstr>
      <vt:lpstr>Moving Average In 2D</vt:lpstr>
      <vt:lpstr>Correlation filtering</vt:lpstr>
      <vt:lpstr>Averaging filter</vt:lpstr>
      <vt:lpstr>Smoothing by averaging</vt:lpstr>
      <vt:lpstr>Gaussian filter</vt:lpstr>
      <vt:lpstr>Smoothing with a Gaussian</vt:lpstr>
      <vt:lpstr>Gaussian filters</vt:lpstr>
      <vt:lpstr>Gaussian filters</vt:lpstr>
      <vt:lpstr>Boundary issues</vt:lpstr>
      <vt:lpstr>Boundary issues</vt:lpstr>
      <vt:lpstr>Filtering an impulse signal</vt:lpstr>
      <vt:lpstr>Filtering an impulse signal (correlation)</vt:lpstr>
      <vt:lpstr>Filtering an impulse signal (convolution)</vt:lpstr>
      <vt:lpstr>Convolution</vt:lpstr>
      <vt:lpstr>Convolution vs. correlation</vt:lpstr>
      <vt:lpstr>Convolution</vt:lpstr>
      <vt:lpstr>Smoothing with a Gaussian</vt:lpstr>
      <vt:lpstr>Convolving with linear filters</vt:lpstr>
      <vt:lpstr>Convolving with linear filters</vt:lpstr>
      <vt:lpstr>Convolving with linear filters</vt:lpstr>
      <vt:lpstr>Convolving with linear filters</vt:lpstr>
      <vt:lpstr>Practice with linear filters</vt:lpstr>
      <vt:lpstr>Practice with linear filters</vt:lpstr>
      <vt:lpstr>Practice with linear filters</vt:lpstr>
      <vt:lpstr>Practice with linear filters</vt:lpstr>
      <vt:lpstr>What does blurring remove?</vt:lpstr>
      <vt:lpstr>Shift invariant linear system</vt:lpstr>
      <vt:lpstr>Properties of convolution</vt:lpstr>
      <vt:lpstr>Separability</vt:lpstr>
      <vt:lpstr>Separability</vt:lpstr>
      <vt:lpstr>Median filter</vt:lpstr>
      <vt:lpstr>Median filter</vt:lpstr>
      <vt:lpstr>Median filter</vt:lpstr>
      <vt:lpstr>Template Matching</vt:lpstr>
      <vt:lpstr>Template matching</vt:lpstr>
      <vt:lpstr>Template matching</vt:lpstr>
      <vt:lpstr>Template matching</vt:lpstr>
      <vt:lpstr>Template matching</vt:lpstr>
      <vt:lpstr>Where’s Waldo?</vt:lpstr>
      <vt:lpstr>Where’s Waldo?</vt:lpstr>
      <vt:lpstr>Where’s Waldo?</vt:lpstr>
      <vt:lpstr>Template matching</vt:lpstr>
      <vt:lpstr>Template matching</vt:lpstr>
      <vt:lpstr>Template Matching</vt:lpstr>
      <vt:lpstr>Comparing windows</vt:lpstr>
      <vt:lpstr>Correlations for comparing windows</vt:lpstr>
      <vt:lpstr>Example</vt:lpstr>
      <vt:lpstr>Example</vt:lpstr>
      <vt:lpstr>Raw cross-correlation</vt:lpstr>
      <vt:lpstr>Example cont’d</vt:lpstr>
      <vt:lpstr>Problem with raw correlations</vt:lpstr>
      <vt:lpstr>Solution</vt:lpstr>
      <vt:lpstr>Correlations – zero-mean template</vt:lpstr>
      <vt:lpstr>“SSD” or “block matching” (Sum of Squared Differences)</vt:lpstr>
      <vt:lpstr>Relation between SSD and Correlation</vt:lpstr>
      <vt:lpstr>SSD</vt:lpstr>
      <vt:lpstr>Handling intensity changes</vt:lpstr>
      <vt:lpstr>Intensity normalization</vt:lpstr>
      <vt:lpstr>Intensity normalization</vt:lpstr>
      <vt:lpstr>Normalized Cross Correlation</vt:lpstr>
      <vt:lpstr>Normalized Cross Correlation</vt:lpstr>
      <vt:lpstr>Normalized Cross Correlation</vt:lpstr>
      <vt:lpstr>Filters and Convolution - Crucial Points</vt:lpstr>
      <vt:lpstr>Slide Credits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138</cp:revision>
  <cp:lastPrinted>2019-09-03T13:14:37Z</cp:lastPrinted>
  <dcterms:created xsi:type="dcterms:W3CDTF">2006-08-16T00:00:00Z</dcterms:created>
  <dcterms:modified xsi:type="dcterms:W3CDTF">2019-09-04T23:01:49Z</dcterms:modified>
</cp:coreProperties>
</file>